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Franklin Gothic" panose="020B0604020202020204" charset="0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0D00B-A0E8-6865-1AF7-1FC916CFD9DC}" v="215" dt="2022-04-15T14:34:57.935"/>
    <p1510:client id="{47B6DAD7-A12E-BDD5-A342-712722A463C0}" v="95" dt="2022-04-15T00:57:11.784"/>
    <p1510:client id="{55DB606C-D46A-4509-7801-2360D396384A}" v="827" dt="2022-04-15T02:00:13.978"/>
    <p1510:client id="{5B5FC31E-1F3D-4615-8141-EA50D577EE50}" v="25" dt="2022-04-15T16:47:52.186"/>
    <p1510:client id="{7E6EEA8F-E5E3-AB1B-20E6-54DEEEB2C942}" v="1120" dt="2022-04-15T09:19:36.734"/>
    <p1510:client id="{B0C2A180-14E8-C7E4-CAD0-3C4584D48B68}" v="162" dt="2022-04-14T16:38:59.519"/>
    <p1510:client id="{BA8BB3CB-21B5-9B35-4905-1EFDAC60C3CC}" v="2" dt="2022-04-22T04:55:32.750"/>
    <p1510:client id="{C1BA634E-B740-46B6-9DC3-BA8EF2CC5098}" v="4" dt="2022-06-03T09:25:10.766"/>
    <p1510:client id="{C2B5472A-9605-FDF4-93D1-94F85C3D2DCC}" v="42" dt="2022-04-15T15:18:56.054"/>
    <p1510:client id="{E3ACFD22-24A3-3531-78AE-3F2EA5C30265}" v="333" dt="2022-04-17T13:54:17.349"/>
    <p1510:client id="{FEF0D386-A273-4974-9834-89B92A7A79B5}" v="1286" dt="2022-04-17T13:45:02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3e663c47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3e663c47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123e663c47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311558" y="5084524"/>
            <a:ext cx="2196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" name="Google Shape;21;p2"/>
          <p:cNvSpPr txBox="1">
            <a:spLocks noGrp="1"/>
          </p:cNvSpPr>
          <p:nvPr>
            <p:ph type="body" idx="5"/>
          </p:nvPr>
        </p:nvSpPr>
        <p:spPr>
          <a:xfrm>
            <a:off x="3707607" y="5099206"/>
            <a:ext cx="2145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" name="Google Shape;23;p2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2"/>
          <p:cNvSpPr txBox="1">
            <a:spLocks noGrp="1"/>
          </p:cNvSpPr>
          <p:nvPr>
            <p:ph type="body" idx="8"/>
          </p:nvPr>
        </p:nvSpPr>
        <p:spPr>
          <a:xfrm>
            <a:off x="6198271" y="5099206"/>
            <a:ext cx="2133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2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2"/>
          <p:cNvSpPr txBox="1">
            <a:spLocks noGrp="1"/>
          </p:cNvSpPr>
          <p:nvPr>
            <p:ph type="body" idx="14"/>
          </p:nvPr>
        </p:nvSpPr>
        <p:spPr>
          <a:xfrm>
            <a:off x="8618152" y="5084524"/>
            <a:ext cx="2133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29" name="Google Shape;29;p2"/>
          <p:cNvCxnSpPr/>
          <p:nvPr/>
        </p:nvCxnSpPr>
        <p:spPr>
          <a:xfrm rot="10800000">
            <a:off x="7334400" y="0"/>
            <a:ext cx="485760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0;p2"/>
          <p:cNvCxnSpPr/>
          <p:nvPr/>
        </p:nvCxnSpPr>
        <p:spPr>
          <a:xfrm>
            <a:off x="11487150" y="0"/>
            <a:ext cx="705000" cy="172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/>
          <p:cNvPicPr preferRelativeResize="0"/>
          <p:nvPr/>
        </p:nvPicPr>
        <p:blipFill rotWithShape="1">
          <a:blip r:embed="rId2">
            <a:alphaModFix/>
          </a:blip>
          <a:srcRect t="18303" r="41826" b="23069"/>
          <a:stretch/>
        </p:blipFill>
        <p:spPr>
          <a:xfrm flipH="1">
            <a:off x="0" y="0"/>
            <a:ext cx="5441888" cy="6858000"/>
          </a:xfrm>
          <a:custGeom>
            <a:avLst/>
            <a:gdLst/>
            <a:ahLst/>
            <a:cxnLst/>
            <a:rect l="l" t="t" r="r" b="b"/>
            <a:pathLst>
              <a:path w="5441888" h="6858000" extrusionOk="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6" name="Google Shape;1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748749" y="1361938"/>
            <a:ext cx="6765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5"/>
          <p:cNvSpPr>
            <a:spLocks noGrp="1"/>
          </p:cNvSpPr>
          <p:nvPr>
            <p:ph type="chart" idx="2"/>
          </p:nvPr>
        </p:nvSpPr>
        <p:spPr>
          <a:xfrm>
            <a:off x="838200" y="2286002"/>
            <a:ext cx="60942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3"/>
          </p:nvPr>
        </p:nvSpPr>
        <p:spPr>
          <a:xfrm>
            <a:off x="7858125" y="2284624"/>
            <a:ext cx="3147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body" idx="4"/>
          </p:nvPr>
        </p:nvSpPr>
        <p:spPr>
          <a:xfrm>
            <a:off x="7858125" y="2779713"/>
            <a:ext cx="3147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5" name="Google Shape;17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>
            <a:spLocks noGrp="1"/>
          </p:cNvSpPr>
          <p:nvPr>
            <p:ph type="dgm" idx="2"/>
          </p:nvPr>
        </p:nvSpPr>
        <p:spPr>
          <a:xfrm>
            <a:off x="838200" y="2139084"/>
            <a:ext cx="10515600" cy="3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3" name="Google Shape;2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215" name="Google Shape;215;p17"/>
          <p:cNvCxnSpPr/>
          <p:nvPr/>
        </p:nvCxnSpPr>
        <p:spPr>
          <a:xfrm rot="10800000" flipH="1">
            <a:off x="0" y="0"/>
            <a:ext cx="259080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7"/>
          <p:cNvCxnSpPr/>
          <p:nvPr/>
        </p:nvCxnSpPr>
        <p:spPr>
          <a:xfrm flipH="1">
            <a:off x="150" y="0"/>
            <a:ext cx="704700" cy="102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1" name="Google Shape;221;p18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3"/>
          </p:nvPr>
        </p:nvSpPr>
        <p:spPr>
          <a:xfrm>
            <a:off x="1390120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18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18"/>
          <p:cNvSpPr txBox="1">
            <a:spLocks noGrp="1"/>
          </p:cNvSpPr>
          <p:nvPr>
            <p:ph type="body" idx="5"/>
          </p:nvPr>
        </p:nvSpPr>
        <p:spPr>
          <a:xfrm>
            <a:off x="3849262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body" idx="6"/>
          </p:nvPr>
        </p:nvSpPr>
        <p:spPr>
          <a:xfrm>
            <a:off x="3739214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6" name="Google Shape;226;p18"/>
          <p:cNvSpPr>
            <a:spLocks noGrp="1"/>
          </p:cNvSpPr>
          <p:nvPr>
            <p:ph type="pic" idx="7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7" name="Google Shape;227;p18"/>
          <p:cNvSpPr txBox="1">
            <a:spLocks noGrp="1"/>
          </p:cNvSpPr>
          <p:nvPr>
            <p:ph type="body" idx="8"/>
          </p:nvPr>
        </p:nvSpPr>
        <p:spPr>
          <a:xfrm>
            <a:off x="6339926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body" idx="9"/>
          </p:nvPr>
        </p:nvSpPr>
        <p:spPr>
          <a:xfrm>
            <a:off x="6217963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9" name="Google Shape;229;p18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p18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5"/>
          </p:nvPr>
        </p:nvSpPr>
        <p:spPr>
          <a:xfrm>
            <a:off x="8634432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2" name="Google Shape;232;p18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p18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18"/>
          </p:nvPr>
        </p:nvSpPr>
        <p:spPr>
          <a:xfrm>
            <a:off x="1390120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18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6" name="Google Shape;236;p18"/>
          <p:cNvSpPr txBox="1">
            <a:spLocks noGrp="1"/>
          </p:cNvSpPr>
          <p:nvPr>
            <p:ph type="body" idx="20"/>
          </p:nvPr>
        </p:nvSpPr>
        <p:spPr>
          <a:xfrm>
            <a:off x="3849262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21"/>
          </p:nvPr>
        </p:nvSpPr>
        <p:spPr>
          <a:xfrm>
            <a:off x="3739214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18"/>
          <p:cNvSpPr>
            <a:spLocks noGrp="1"/>
          </p:cNvSpPr>
          <p:nvPr>
            <p:ph type="pic" idx="22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9" name="Google Shape;239;p18"/>
          <p:cNvSpPr txBox="1">
            <a:spLocks noGrp="1"/>
          </p:cNvSpPr>
          <p:nvPr>
            <p:ph type="body" idx="23"/>
          </p:nvPr>
        </p:nvSpPr>
        <p:spPr>
          <a:xfrm>
            <a:off x="6339926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24"/>
          </p:nvPr>
        </p:nvSpPr>
        <p:spPr>
          <a:xfrm>
            <a:off x="6229878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p18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2" name="Google Shape;242;p18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body" idx="27"/>
          </p:nvPr>
        </p:nvSpPr>
        <p:spPr>
          <a:xfrm>
            <a:off x="8634432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247" name="Google Shape;2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19"/>
          <p:cNvCxnSpPr/>
          <p:nvPr/>
        </p:nvCxnSpPr>
        <p:spPr>
          <a:xfrm flipH="1">
            <a:off x="150" y="0"/>
            <a:ext cx="1238100" cy="132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19"/>
          <p:cNvCxnSpPr/>
          <p:nvPr/>
        </p:nvCxnSpPr>
        <p:spPr>
          <a:xfrm flipH="1">
            <a:off x="150" y="0"/>
            <a:ext cx="3790800" cy="89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1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body" idx="1"/>
          </p:nvPr>
        </p:nvSpPr>
        <p:spPr>
          <a:xfrm>
            <a:off x="1075447" y="2118642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body" idx="2"/>
          </p:nvPr>
        </p:nvSpPr>
        <p:spPr>
          <a:xfrm>
            <a:off x="838200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3"/>
          </p:nvPr>
        </p:nvSpPr>
        <p:spPr>
          <a:xfrm>
            <a:off x="838200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6" name="Google Shape;256;p19"/>
          <p:cNvSpPr txBox="1">
            <a:spLocks noGrp="1"/>
          </p:cNvSpPr>
          <p:nvPr>
            <p:ph type="body" idx="4"/>
          </p:nvPr>
        </p:nvSpPr>
        <p:spPr>
          <a:xfrm>
            <a:off x="838200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9"/>
          <p:cNvSpPr txBox="1">
            <a:spLocks noGrp="1"/>
          </p:cNvSpPr>
          <p:nvPr>
            <p:ph type="body" idx="5"/>
          </p:nvPr>
        </p:nvSpPr>
        <p:spPr>
          <a:xfrm>
            <a:off x="3811391" y="2118642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body" idx="6"/>
          </p:nvPr>
        </p:nvSpPr>
        <p:spPr>
          <a:xfrm>
            <a:off x="3562665" y="3788813"/>
            <a:ext cx="23421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body" idx="7"/>
          </p:nvPr>
        </p:nvSpPr>
        <p:spPr>
          <a:xfrm>
            <a:off x="3562665" y="4464810"/>
            <a:ext cx="2342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0" name="Google Shape;260;p19"/>
          <p:cNvSpPr txBox="1">
            <a:spLocks noGrp="1"/>
          </p:cNvSpPr>
          <p:nvPr>
            <p:ph type="body" idx="8"/>
          </p:nvPr>
        </p:nvSpPr>
        <p:spPr>
          <a:xfrm>
            <a:off x="3562665" y="5120722"/>
            <a:ext cx="23421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body" idx="9"/>
          </p:nvPr>
        </p:nvSpPr>
        <p:spPr>
          <a:xfrm>
            <a:off x="6524377" y="2118642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body" idx="13"/>
          </p:nvPr>
        </p:nvSpPr>
        <p:spPr>
          <a:xfrm>
            <a:off x="6298609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19"/>
          <p:cNvSpPr txBox="1">
            <a:spLocks noGrp="1"/>
          </p:cNvSpPr>
          <p:nvPr>
            <p:ph type="body" idx="14"/>
          </p:nvPr>
        </p:nvSpPr>
        <p:spPr>
          <a:xfrm>
            <a:off x="6298609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body" idx="15"/>
          </p:nvPr>
        </p:nvSpPr>
        <p:spPr>
          <a:xfrm>
            <a:off x="6298609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6"/>
          </p:nvPr>
        </p:nvSpPr>
        <p:spPr>
          <a:xfrm>
            <a:off x="9260321" y="2118642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7"/>
          </p:nvPr>
        </p:nvSpPr>
        <p:spPr>
          <a:xfrm>
            <a:off x="9023074" y="3788457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18"/>
          </p:nvPr>
        </p:nvSpPr>
        <p:spPr>
          <a:xfrm>
            <a:off x="9023074" y="4464454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body" idx="19"/>
          </p:nvPr>
        </p:nvSpPr>
        <p:spPr>
          <a:xfrm>
            <a:off x="9023074" y="5120366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1" name="Google Shape;2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body" idx="1"/>
          </p:nvPr>
        </p:nvSpPr>
        <p:spPr>
          <a:xfrm>
            <a:off x="5476875" y="3682546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275" name="Google Shape;275;p20"/>
          <p:cNvCxnSpPr/>
          <p:nvPr/>
        </p:nvCxnSpPr>
        <p:spPr>
          <a:xfrm rot="10800000">
            <a:off x="0" y="876375"/>
            <a:ext cx="4762500" cy="16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20"/>
          <p:cNvCxnSpPr/>
          <p:nvPr/>
        </p:nvCxnSpPr>
        <p:spPr>
          <a:xfrm rot="10800000">
            <a:off x="2638501" y="-37"/>
            <a:ext cx="2124000" cy="51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8" name="Google Shape;2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9" name="Google Shape;2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6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3" name="Google Shape;28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5" name="Google Shape;285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9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l="9354" t="23654" b="-7"/>
          <a:stretch/>
        </p:blipFill>
        <p:spPr>
          <a:xfrm>
            <a:off x="0" y="0"/>
            <a:ext cx="9488312" cy="505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 rotWithShape="1">
          <a:blip r:embed="rId2">
            <a:alphaModFix/>
          </a:blip>
          <a:srcRect t="18303" r="28341" b="23069"/>
          <a:stretch/>
        </p:blipFill>
        <p:spPr>
          <a:xfrm>
            <a:off x="5488815" y="0"/>
            <a:ext cx="6703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1333499" y="1020445"/>
            <a:ext cx="31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1333499" y="2924175"/>
            <a:ext cx="31719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1333500" y="6356350"/>
            <a:ext cx="98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48318" y="148113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714375" y="255746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3"/>
          </p:nvPr>
        </p:nvSpPr>
        <p:spPr>
          <a:xfrm>
            <a:off x="1320800" y="363378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4"/>
          </p:nvPr>
        </p:nvSpPr>
        <p:spPr>
          <a:xfrm>
            <a:off x="1905000" y="4710114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5"/>
          </p:nvPr>
        </p:nvSpPr>
        <p:spPr>
          <a:xfrm>
            <a:off x="4401535" y="159447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6"/>
          </p:nvPr>
        </p:nvSpPr>
        <p:spPr>
          <a:xfrm>
            <a:off x="4986028" y="267332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7"/>
          </p:nvPr>
        </p:nvSpPr>
        <p:spPr>
          <a:xfrm>
            <a:off x="5576937" y="375539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8"/>
          </p:nvPr>
        </p:nvSpPr>
        <p:spPr>
          <a:xfrm>
            <a:off x="6175279" y="4824430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6" name="Google Shape;56;p5"/>
          <p:cNvCxnSpPr/>
          <p:nvPr/>
        </p:nvCxnSpPr>
        <p:spPr>
          <a:xfrm>
            <a:off x="4353515" y="5023933"/>
            <a:ext cx="151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" name="Google Shape;57;p5"/>
          <p:cNvCxnSpPr/>
          <p:nvPr/>
        </p:nvCxnSpPr>
        <p:spPr>
          <a:xfrm>
            <a:off x="3759917" y="3948451"/>
            <a:ext cx="151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5"/>
          <p:cNvCxnSpPr/>
          <p:nvPr/>
        </p:nvCxnSpPr>
        <p:spPr>
          <a:xfrm>
            <a:off x="3173453" y="2872686"/>
            <a:ext cx="151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59;p5"/>
          <p:cNvCxnSpPr/>
          <p:nvPr/>
        </p:nvCxnSpPr>
        <p:spPr>
          <a:xfrm>
            <a:off x="2586263" y="1796083"/>
            <a:ext cx="151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5"/>
          <p:cNvSpPr txBox="1">
            <a:spLocks noGrp="1"/>
          </p:cNvSpPr>
          <p:nvPr>
            <p:ph type="ftr" idx="11"/>
          </p:nvPr>
        </p:nvSpPr>
        <p:spPr>
          <a:xfrm>
            <a:off x="6175279" y="6356350"/>
            <a:ext cx="1808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2"/>
          </p:nvPr>
        </p:nvSpPr>
        <p:spPr>
          <a:xfrm>
            <a:off x="1485664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3"/>
          </p:nvPr>
        </p:nvSpPr>
        <p:spPr>
          <a:xfrm>
            <a:off x="6673004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4"/>
          </p:nvPr>
        </p:nvSpPr>
        <p:spPr>
          <a:xfrm>
            <a:off x="6673143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5"/>
          </p:nvPr>
        </p:nvSpPr>
        <p:spPr>
          <a:xfrm>
            <a:off x="1485899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6"/>
          </p:nvPr>
        </p:nvSpPr>
        <p:spPr>
          <a:xfrm>
            <a:off x="1486412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7"/>
          </p:nvPr>
        </p:nvSpPr>
        <p:spPr>
          <a:xfrm>
            <a:off x="6672630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8"/>
          </p:nvPr>
        </p:nvSpPr>
        <p:spPr>
          <a:xfrm>
            <a:off x="6673143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76" name="Google Shape;76;p6"/>
          <p:cNvCxnSpPr/>
          <p:nvPr/>
        </p:nvCxnSpPr>
        <p:spPr>
          <a:xfrm>
            <a:off x="8688388" y="0"/>
            <a:ext cx="3503700" cy="235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7" name="Google Shape;77;p6"/>
          <p:cNvCxnSpPr/>
          <p:nvPr/>
        </p:nvCxnSpPr>
        <p:spPr>
          <a:xfrm>
            <a:off x="9720943" y="0"/>
            <a:ext cx="2471100" cy="269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508760" y="415640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5922254" y="153063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2"/>
          </p:nvPr>
        </p:nvSpPr>
        <p:spPr>
          <a:xfrm>
            <a:off x="5921828" y="186006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3"/>
          </p:nvPr>
        </p:nvSpPr>
        <p:spPr>
          <a:xfrm>
            <a:off x="5922254" y="263043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4"/>
          </p:nvPr>
        </p:nvSpPr>
        <p:spPr>
          <a:xfrm>
            <a:off x="5921828" y="295985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5"/>
          </p:nvPr>
        </p:nvSpPr>
        <p:spPr>
          <a:xfrm>
            <a:off x="5922254" y="373022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6"/>
          </p:nvPr>
        </p:nvSpPr>
        <p:spPr>
          <a:xfrm>
            <a:off x="5921828" y="405965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7"/>
          </p:nvPr>
        </p:nvSpPr>
        <p:spPr>
          <a:xfrm>
            <a:off x="5920106" y="4830024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8"/>
          </p:nvPr>
        </p:nvSpPr>
        <p:spPr>
          <a:xfrm>
            <a:off x="5919680" y="5159449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7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7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2">
            <a:alphaModFix/>
          </a:blip>
          <a:srcRect l="39434" t="20274" b="22676"/>
          <a:stretch/>
        </p:blipFill>
        <p:spPr>
          <a:xfrm>
            <a:off x="-4696" y="-1"/>
            <a:ext cx="4896738" cy="4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1362075" y="3660774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5" name="Google Shape;95;p8"/>
          <p:cNvCxnSpPr/>
          <p:nvPr/>
        </p:nvCxnSpPr>
        <p:spPr>
          <a:xfrm>
            <a:off x="9096375" y="1497012"/>
            <a:ext cx="309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8"/>
          <p:cNvCxnSpPr/>
          <p:nvPr/>
        </p:nvCxnSpPr>
        <p:spPr>
          <a:xfrm flipH="1">
            <a:off x="6953400" y="-25401"/>
            <a:ext cx="3790800" cy="690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5224463" y="6356350"/>
            <a:ext cx="17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6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TxTwoObj">
  <p:cSld name="TWO_OBJECTS_WITH_TEXT">
    <p:bg>
      <p:bgPr>
        <a:solidFill>
          <a:schemeClr val="accen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2933700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body" idx="1"/>
          </p:nvPr>
        </p:nvSpPr>
        <p:spPr>
          <a:xfrm>
            <a:off x="2933700" y="2776936"/>
            <a:ext cx="3924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body" idx="2"/>
          </p:nvPr>
        </p:nvSpPr>
        <p:spPr>
          <a:xfrm>
            <a:off x="2933700" y="3834606"/>
            <a:ext cx="39243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body" idx="3"/>
          </p:nvPr>
        </p:nvSpPr>
        <p:spPr>
          <a:xfrm>
            <a:off x="7410173" y="2776936"/>
            <a:ext cx="3943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body" idx="4"/>
          </p:nvPr>
        </p:nvSpPr>
        <p:spPr>
          <a:xfrm>
            <a:off x="7410173" y="3834606"/>
            <a:ext cx="39435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l="39434" t="20274" b="22676"/>
          <a:stretch/>
        </p:blipFill>
        <p:spPr>
          <a:xfrm>
            <a:off x="25785" y="0"/>
            <a:ext cx="4368031" cy="391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900" cy="1122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/>
              </a:rPr>
              <a:t>Final Year Project</a:t>
            </a:r>
            <a:endParaRPr dirty="0">
              <a:latin typeface="Century Gothic"/>
            </a:endParaRPr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900" cy="39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Century Gothic"/>
              </a:rPr>
              <a:t>Cryptocurrency Prediction Software</a:t>
            </a:r>
          </a:p>
        </p:txBody>
      </p:sp>
      <p:sp>
        <p:nvSpPr>
          <p:cNvPr id="294" name="Google Shape;294;p22"/>
          <p:cNvSpPr txBox="1"/>
          <p:nvPr/>
        </p:nvSpPr>
        <p:spPr>
          <a:xfrm>
            <a:off x="7355350" y="3252900"/>
            <a:ext cx="40026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CODE</a:t>
            </a:r>
            <a:r>
              <a:rPr lang="en-US" sz="5500" b="0" i="0" u="none" strike="noStrike" cap="none" dirty="0">
                <a:solidFill>
                  <a:schemeClr val="lt1"/>
                </a:solidFill>
                <a:highlight>
                  <a:srgbClr val="000000"/>
                </a:highlight>
                <a:latin typeface="Franklin Gothic"/>
                <a:ea typeface="Franklin Gothic"/>
                <a:cs typeface="Franklin Gothic"/>
                <a:sym typeface="Franklin Gothic"/>
              </a:rPr>
              <a:t>BLACK</a:t>
            </a:r>
            <a:endParaRPr sz="5900" b="0" i="0" u="none" strike="noStrike" cap="none" dirty="0">
              <a:solidFill>
                <a:schemeClr val="lt1"/>
              </a:solidFill>
              <a:highlight>
                <a:srgbClr val="000000"/>
              </a:highlight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25" y="5476363"/>
            <a:ext cx="2478182" cy="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900" y="5521838"/>
            <a:ext cx="1695226" cy="84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75" y="5315688"/>
            <a:ext cx="1890924" cy="12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3127-4FF9-A9FC-1602-62E8760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Scopes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DDB8-97ED-597B-C4BD-75C319086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B5D6C-A71F-7F32-FA8B-0871088EEBD7}"/>
              </a:ext>
            </a:extLst>
          </p:cNvPr>
          <p:cNvSpPr txBox="1">
            <a:spLocks/>
          </p:cNvSpPr>
          <p:nvPr/>
        </p:nvSpPr>
        <p:spPr>
          <a:xfrm>
            <a:off x="967740" y="1690825"/>
            <a:ext cx="10515600" cy="425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MY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Within Scope: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Will research machine learning algorithms and decide on the best possible one to use to predict    cryptocurrency performance.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Will look for ways to ensure the scalability, security, and maintenance of the application/software in the long term would be feasible.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Integrate the machine learning algorithms with web services for deployment.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Follow industry standards for frontend, backend development and documentation. </a:t>
            </a:r>
          </a:p>
          <a:p>
            <a:pPr algn="l"/>
            <a:endParaRPr lang="en-MY" sz="200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r>
              <a:rPr lang="en-MY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Out of Scope: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Integrate any sort of blockchain systems into the software.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3127-4FF9-A9FC-1602-62E8760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Critical Success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DDB8-97ED-597B-C4BD-75C319086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D74CEE-F192-E6F4-BA0C-C6681ACB1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68701"/>
              </p:ext>
            </p:extLst>
          </p:nvPr>
        </p:nvGraphicFramePr>
        <p:xfrm>
          <a:off x="1657350" y="1588770"/>
          <a:ext cx="9258300" cy="45999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634733">
                  <a:extLst>
                    <a:ext uri="{9D8B030D-6E8A-4147-A177-3AD203B41FA5}">
                      <a16:colId xmlns:a16="http://schemas.microsoft.com/office/drawing/2014/main" val="3282106773"/>
                    </a:ext>
                  </a:extLst>
                </a:gridCol>
                <a:gridCol w="5623567">
                  <a:extLst>
                    <a:ext uri="{9D8B030D-6E8A-4147-A177-3AD203B41FA5}">
                      <a16:colId xmlns:a16="http://schemas.microsoft.com/office/drawing/2014/main" val="2817792099"/>
                    </a:ext>
                  </a:extLst>
                </a:gridCol>
              </a:tblGrid>
              <a:tr h="363082">
                <a:tc>
                  <a:txBody>
                    <a:bodyPr/>
                    <a:lstStyle/>
                    <a:p>
                      <a:pPr marL="904240" marR="897890" algn="ctr">
                        <a:lnSpc>
                          <a:spcPts val="124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Factors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985" marR="1398905" algn="ctr">
                        <a:lnSpc>
                          <a:spcPts val="124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932831"/>
                  </a:ext>
                </a:extLst>
              </a:tr>
              <a:tr h="917078">
                <a:tc>
                  <a:txBody>
                    <a:bodyPr/>
                    <a:lstStyle/>
                    <a:p>
                      <a:pPr marL="67945" marR="5969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US" sz="1800" b="1" i="1" spc="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b="1" i="1" spc="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expertise</a:t>
                      </a:r>
                      <a:r>
                        <a:rPr lang="en-US" sz="1800" b="1" i="1" spc="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b="1" i="1" spc="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team.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32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members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still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university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students.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How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much the team manages to learn before developing the project will greatly influence the research of the machine learning algorithms</a:t>
                      </a:r>
                      <a:r>
                        <a:rPr lang="en-US" sz="1800" i="1" spc="17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1800" i="1" spc="17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well</a:t>
                      </a:r>
                      <a:r>
                        <a:rPr lang="en-US" sz="1800" i="1" spc="18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1800" i="1" spc="18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1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</a:t>
                      </a:r>
                      <a:r>
                        <a:rPr lang="en-US" sz="1800" i="1" spc="18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i="1" spc="18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18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</a:t>
                      </a:r>
                      <a:r>
                        <a:rPr lang="en-MY" sz="1800" i="0" spc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software.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938399"/>
                  </a:ext>
                </a:extLst>
              </a:tr>
              <a:tr h="1272816">
                <a:tc>
                  <a:txBody>
                    <a:bodyPr/>
                    <a:lstStyle/>
                    <a:p>
                      <a:pPr marL="67945" marR="59690">
                        <a:spcAft>
                          <a:spcPts val="0"/>
                        </a:spcAft>
                        <a:tabLst>
                          <a:tab pos="729615" algn="l"/>
                          <a:tab pos="1118235" algn="l"/>
                          <a:tab pos="1677670" algn="l"/>
                        </a:tabLst>
                      </a:pP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Timeline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en-US" sz="1800" b="1" i="1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team’s</a:t>
                      </a:r>
                      <a:r>
                        <a:rPr lang="en-US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en-US" sz="1800" b="1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 schedule.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 marR="590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Due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being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university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students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they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have additional workload from other subjects they are taking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that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semester.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would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affect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6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amount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i="1" spc="-6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effort that the team can put into the project and may result in some</a:t>
                      </a:r>
                      <a:r>
                        <a:rPr lang="en-US" sz="1800" i="1" spc="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deadlines</a:t>
                      </a:r>
                      <a:r>
                        <a:rPr lang="en-US" sz="1800" i="1" spc="29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i="1" spc="30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being</a:t>
                      </a:r>
                      <a:r>
                        <a:rPr lang="en-US" sz="1800" i="1" spc="30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met,</a:t>
                      </a:r>
                      <a:r>
                        <a:rPr lang="en-US" sz="1800" i="1" spc="29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especially</a:t>
                      </a:r>
                      <a:r>
                        <a:rPr lang="en-US" sz="1800" i="1" spc="30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during</a:t>
                      </a:r>
                      <a:r>
                        <a:rPr lang="en-US" sz="1800" i="1" spc="29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periods.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402650"/>
                  </a:ext>
                </a:extLst>
              </a:tr>
              <a:tr h="1219338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</a:t>
                      </a:r>
                      <a:r>
                        <a:rPr lang="en-US" sz="1800" b="1" i="1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b="1" i="1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</a:t>
                      </a:r>
                      <a:r>
                        <a:rPr lang="en-US" sz="1800" i="1" spc="9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9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necessary</a:t>
                      </a:r>
                      <a:r>
                        <a:rPr lang="en-US" sz="1800" i="1" spc="9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</a:t>
                      </a:r>
                      <a:r>
                        <a:rPr lang="en-US" sz="1800" i="1" spc="9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such</a:t>
                      </a:r>
                      <a:r>
                        <a:rPr lang="en-US" sz="1800" i="1" spc="9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1800" i="1" spc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i="1" spc="9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i="1" spc="9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feedback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will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also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greatly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influence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projects </a:t>
                      </a:r>
                      <a:r>
                        <a:rPr lang="en-US" sz="1800" i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success.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71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49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3127-4FF9-A9FC-1602-62E8760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Acceptance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DDB8-97ED-597B-C4BD-75C319086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D74CEE-F192-E6F4-BA0C-C6681ACB1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246929"/>
              </p:ext>
            </p:extLst>
          </p:nvPr>
        </p:nvGraphicFramePr>
        <p:xfrm>
          <a:off x="1657350" y="1588770"/>
          <a:ext cx="9258300" cy="49916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634733">
                  <a:extLst>
                    <a:ext uri="{9D8B030D-6E8A-4147-A177-3AD203B41FA5}">
                      <a16:colId xmlns:a16="http://schemas.microsoft.com/office/drawing/2014/main" val="3282106773"/>
                    </a:ext>
                  </a:extLst>
                </a:gridCol>
                <a:gridCol w="5623567">
                  <a:extLst>
                    <a:ext uri="{9D8B030D-6E8A-4147-A177-3AD203B41FA5}">
                      <a16:colId xmlns:a16="http://schemas.microsoft.com/office/drawing/2014/main" val="2817792099"/>
                    </a:ext>
                  </a:extLst>
                </a:gridCol>
              </a:tblGrid>
              <a:tr h="363082">
                <a:tc>
                  <a:txBody>
                    <a:bodyPr/>
                    <a:lstStyle/>
                    <a:p>
                      <a:pPr marL="863600" algn="l">
                        <a:lnSpc>
                          <a:spcPts val="1240"/>
                        </a:lnSpc>
                      </a:pPr>
                      <a:r>
                        <a:rPr lang="en-US" sz="1800" b="1" dirty="0">
                          <a:effectLst/>
                        </a:rPr>
                        <a:t>Acceptance</a:t>
                      </a:r>
                      <a:r>
                        <a:rPr lang="en-US" sz="1800" b="1" spc="-25" dirty="0">
                          <a:effectLst/>
                        </a:rPr>
                        <a:t> </a:t>
                      </a:r>
                      <a:r>
                        <a:rPr lang="en-US" sz="1800" b="1" spc="-10" dirty="0">
                          <a:effectLst/>
                        </a:rPr>
                        <a:t>Criteria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685" algn="l">
                        <a:lnSpc>
                          <a:spcPts val="1240"/>
                        </a:lnSpc>
                      </a:pPr>
                      <a:r>
                        <a:rPr lang="en-US" sz="1800" b="1" dirty="0">
                          <a:effectLst/>
                        </a:rPr>
                        <a:t>           How</a:t>
                      </a:r>
                      <a:r>
                        <a:rPr lang="en-US" sz="1800" b="1" spc="-1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the</a:t>
                      </a:r>
                      <a:r>
                        <a:rPr lang="en-US" sz="1800" b="1" spc="-1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Client</a:t>
                      </a:r>
                      <a:r>
                        <a:rPr lang="en-US" sz="1800" b="1" spc="-2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would</a:t>
                      </a:r>
                      <a:r>
                        <a:rPr lang="en-US" sz="1800" b="1" spc="-20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Measure</a:t>
                      </a:r>
                      <a:r>
                        <a:rPr lang="en-US" sz="1800" b="1" spc="-20" dirty="0">
                          <a:effectLst/>
                        </a:rPr>
                        <a:t> This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932831"/>
                  </a:ext>
                </a:extLst>
              </a:tr>
              <a:tr h="917078">
                <a:tc>
                  <a:txBody>
                    <a:bodyPr/>
                    <a:lstStyle/>
                    <a:p>
                      <a:pPr marL="67945"/>
                      <a:r>
                        <a:rPr lang="en-US" sz="1600" b="1" dirty="0">
                          <a:effectLst/>
                        </a:rPr>
                        <a:t>Prediction</a:t>
                      </a:r>
                      <a:r>
                        <a:rPr lang="en-US" sz="1600" b="1" spc="-2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algorithm</a:t>
                      </a:r>
                      <a:r>
                        <a:rPr lang="en-US" sz="1600" b="1" spc="-15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has</a:t>
                      </a:r>
                      <a:r>
                        <a:rPr lang="en-US" sz="1600" b="1" spc="-15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an</a:t>
                      </a:r>
                      <a:r>
                        <a:rPr lang="en-US" sz="1600" b="1" spc="-2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accuracy</a:t>
                      </a:r>
                      <a:r>
                        <a:rPr lang="en-US" sz="1600" b="1" spc="-15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of</a:t>
                      </a:r>
                      <a:r>
                        <a:rPr lang="en-US" sz="1600" b="1" spc="-2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atleast </a:t>
                      </a:r>
                      <a:r>
                        <a:rPr lang="en-US" sz="1600" b="1" spc="-20" dirty="0">
                          <a:effectLst/>
                        </a:rPr>
                        <a:t>40%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5842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Client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will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be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able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to</a:t>
                      </a:r>
                      <a:r>
                        <a:rPr lang="en-US" sz="1600" spc="-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measure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this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by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comparing the predictions of the algorithm to the closing price</a:t>
                      </a:r>
                      <a:r>
                        <a:rPr lang="en-US" sz="1600" spc="1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of</a:t>
                      </a:r>
                      <a:r>
                        <a:rPr lang="en-US" sz="1600" spc="1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1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cryptocurrency</a:t>
                      </a:r>
                      <a:r>
                        <a:rPr lang="en-US" sz="1600" spc="14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in</a:t>
                      </a:r>
                      <a:r>
                        <a:rPr lang="en-US" sz="1600" spc="13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question</a:t>
                      </a:r>
                      <a:r>
                        <a:rPr lang="en-US" sz="1600" spc="1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over</a:t>
                      </a:r>
                      <a:r>
                        <a:rPr lang="en-US" sz="1600" spc="135" dirty="0">
                          <a:effectLst/>
                        </a:rPr>
                        <a:t> </a:t>
                      </a:r>
                      <a:r>
                        <a:rPr lang="en-US" sz="1600" spc="-50" dirty="0">
                          <a:effectLst/>
                        </a:rPr>
                        <a:t>a</a:t>
                      </a:r>
                      <a:r>
                        <a:rPr lang="en-MY" sz="1600" spc="-5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span</a:t>
                      </a:r>
                      <a:r>
                        <a:rPr lang="en-US" sz="1600" spc="-1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of</a:t>
                      </a:r>
                      <a:r>
                        <a:rPr lang="en-US" sz="1600" spc="-1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one</a:t>
                      </a:r>
                      <a:r>
                        <a:rPr lang="en-US" sz="1600" spc="-10" dirty="0">
                          <a:effectLst/>
                        </a:rPr>
                        <a:t> week.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938399"/>
                  </a:ext>
                </a:extLst>
              </a:tr>
              <a:tr h="1272816">
                <a:tc>
                  <a:txBody>
                    <a:bodyPr/>
                    <a:lstStyle/>
                    <a:p>
                      <a:pPr marL="67945"/>
                      <a:r>
                        <a:rPr lang="en-US" sz="1600" b="1" dirty="0">
                          <a:effectLst/>
                        </a:rPr>
                        <a:t>User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Interface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has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at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least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90%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of</a:t>
                      </a:r>
                      <a:r>
                        <a:rPr lang="en-US" sz="1600" b="1" spc="2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heuristic principles met.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5842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Client</a:t>
                      </a:r>
                      <a:r>
                        <a:rPr lang="en-US" sz="1600" spc="-6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can</a:t>
                      </a:r>
                      <a:r>
                        <a:rPr lang="en-US" sz="1600" spc="-6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measure</a:t>
                      </a:r>
                      <a:r>
                        <a:rPr lang="en-US" sz="1600" spc="-6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this</a:t>
                      </a:r>
                      <a:r>
                        <a:rPr lang="en-US" sz="1600" spc="-6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with</a:t>
                      </a:r>
                      <a:r>
                        <a:rPr lang="en-US" sz="1600" spc="-6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revieing</a:t>
                      </a:r>
                      <a:r>
                        <a:rPr lang="en-US" sz="1600" spc="-6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-6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specific usability</a:t>
                      </a:r>
                      <a:r>
                        <a:rPr lang="en-US" sz="1600" spc="-5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requirements</a:t>
                      </a:r>
                      <a:r>
                        <a:rPr lang="en-US" sz="1600" spc="-5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that</a:t>
                      </a:r>
                      <a:r>
                        <a:rPr lang="en-US" sz="1600" spc="-6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-5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team</a:t>
                      </a:r>
                      <a:r>
                        <a:rPr lang="en-US" sz="1600" spc="-6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has</a:t>
                      </a:r>
                      <a:r>
                        <a:rPr lang="en-US" sz="1600" spc="-5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carried out.</a:t>
                      </a:r>
                      <a:r>
                        <a:rPr lang="en-US" sz="1600" spc="7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If</a:t>
                      </a:r>
                      <a:r>
                        <a:rPr lang="en-US" sz="1600" spc="7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90</a:t>
                      </a:r>
                      <a:r>
                        <a:rPr lang="en-US" sz="1600" spc="8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percent</a:t>
                      </a:r>
                      <a:r>
                        <a:rPr lang="en-US" sz="1600" spc="8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of</a:t>
                      </a:r>
                      <a:r>
                        <a:rPr lang="en-US" sz="1600" spc="7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requirements</a:t>
                      </a:r>
                      <a:r>
                        <a:rPr lang="en-US" sz="1600" spc="8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are</a:t>
                      </a:r>
                      <a:r>
                        <a:rPr lang="en-US" sz="1600" spc="80" dirty="0">
                          <a:effectLst/>
                        </a:rPr>
                        <a:t> </a:t>
                      </a:r>
                      <a:r>
                        <a:rPr lang="en-US" sz="1600" spc="-25" dirty="0">
                          <a:effectLst/>
                        </a:rPr>
                        <a:t>met</a:t>
                      </a:r>
                      <a:r>
                        <a:rPr lang="en-MY" sz="1600" spc="-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then</a:t>
                      </a:r>
                      <a:r>
                        <a:rPr lang="en-US" sz="1600" spc="-1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criteria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is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spc="-20" dirty="0">
                          <a:effectLst/>
                        </a:rPr>
                        <a:t>met.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402650"/>
                  </a:ext>
                </a:extLst>
              </a:tr>
              <a:tr h="1219338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600" b="1">
                          <a:effectLst/>
                        </a:rPr>
                        <a:t>Software</a:t>
                      </a:r>
                      <a:r>
                        <a:rPr lang="en-US" sz="1600" b="1" spc="-35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has</a:t>
                      </a:r>
                      <a:r>
                        <a:rPr lang="en-US" sz="1600" b="1" spc="-10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acceptable</a:t>
                      </a:r>
                      <a:r>
                        <a:rPr lang="en-US" sz="1600" b="1" spc="-20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scalability.</a:t>
                      </a:r>
                      <a:endParaRPr lang="en-MY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5969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Client can carry out a scalability analysis to estimating how its performance varies as a function</a:t>
                      </a:r>
                      <a:r>
                        <a:rPr lang="en-US" sz="1600" spc="3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of</a:t>
                      </a:r>
                      <a:r>
                        <a:rPr lang="en-US" sz="1600" spc="3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31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input</a:t>
                      </a:r>
                      <a:r>
                        <a:rPr lang="en-US" sz="1600" spc="3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size</a:t>
                      </a:r>
                      <a:r>
                        <a:rPr lang="en-US" sz="1600" spc="3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growth</a:t>
                      </a:r>
                      <a:r>
                        <a:rPr lang="en-US" sz="1600" spc="3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and</a:t>
                      </a:r>
                      <a:r>
                        <a:rPr lang="en-US" sz="1600" spc="310" dirty="0">
                          <a:effectLst/>
                        </a:rPr>
                        <a:t> </a:t>
                      </a:r>
                      <a:r>
                        <a:rPr lang="en-US" sz="1600" spc="-25" dirty="0">
                          <a:effectLst/>
                        </a:rPr>
                        <a:t>the</a:t>
                      </a:r>
                      <a:r>
                        <a:rPr lang="en-MY" sz="1600" spc="-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numbers</a:t>
                      </a:r>
                      <a:r>
                        <a:rPr lang="en-US" sz="1600" spc="-1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of</a:t>
                      </a:r>
                      <a:r>
                        <a:rPr lang="en-US" sz="1600" spc="-5" dirty="0">
                          <a:effectLst/>
                        </a:rPr>
                        <a:t> </a:t>
                      </a:r>
                      <a:r>
                        <a:rPr lang="en-US" sz="1600" spc="-10" dirty="0">
                          <a:effectLst/>
                        </a:rPr>
                        <a:t>processors.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717535"/>
                  </a:ext>
                </a:extLst>
              </a:tr>
              <a:tr h="1219338">
                <a:tc>
                  <a:txBody>
                    <a:bodyPr/>
                    <a:lstStyle/>
                    <a:p>
                      <a:pPr marL="67945"/>
                      <a:r>
                        <a:rPr lang="en-US" sz="1600" b="1" spc="-10">
                          <a:effectLst/>
                        </a:rPr>
                        <a:t>Software’s</a:t>
                      </a:r>
                      <a:r>
                        <a:rPr lang="en-US" sz="1600" b="1" spc="-15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security</a:t>
                      </a:r>
                      <a:r>
                        <a:rPr lang="en-US" sz="1600" b="1" spc="-15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meets</a:t>
                      </a:r>
                      <a:r>
                        <a:rPr lang="en-US" sz="1600" b="1" spc="-25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the</a:t>
                      </a:r>
                      <a:r>
                        <a:rPr lang="en-US" sz="1600" b="1" spc="-15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specific</a:t>
                      </a:r>
                      <a:r>
                        <a:rPr lang="en-US" sz="1600" b="1" spc="-15">
                          <a:effectLst/>
                        </a:rPr>
                        <a:t> </a:t>
                      </a:r>
                      <a:r>
                        <a:rPr lang="en-US" sz="1600" b="1" spc="-10">
                          <a:effectLst/>
                        </a:rPr>
                        <a:t>ISO/IEC </a:t>
                      </a:r>
                      <a:r>
                        <a:rPr lang="en-US" sz="1600" b="1">
                          <a:effectLst/>
                        </a:rPr>
                        <a:t>9126 standards for quality.</a:t>
                      </a:r>
                      <a:endParaRPr lang="en-MY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5842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Client can review results of the teams quality testing and determine if it meets the clients standards</a:t>
                      </a:r>
                      <a:r>
                        <a:rPr lang="en-US" sz="1600" spc="34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or</a:t>
                      </a:r>
                      <a:r>
                        <a:rPr lang="en-US" sz="1600" spc="33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34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client</a:t>
                      </a:r>
                      <a:r>
                        <a:rPr lang="en-US" sz="1600" spc="35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can</a:t>
                      </a:r>
                      <a:r>
                        <a:rPr lang="en-US" sz="1600" spc="34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carry</a:t>
                      </a:r>
                      <a:r>
                        <a:rPr lang="en-US" sz="1600" spc="34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out</a:t>
                      </a:r>
                      <a:r>
                        <a:rPr lang="en-US" sz="1600" spc="34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</a:t>
                      </a:r>
                      <a:r>
                        <a:rPr lang="en-US" sz="1600" spc="340" dirty="0">
                          <a:effectLst/>
                        </a:rPr>
                        <a:t> </a:t>
                      </a:r>
                      <a:r>
                        <a:rPr lang="en-US" sz="1600" spc="-20" dirty="0">
                          <a:effectLst/>
                        </a:rPr>
                        <a:t>full</a:t>
                      </a:r>
                      <a:r>
                        <a:rPr lang="en-MY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security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risk</a:t>
                      </a:r>
                      <a:r>
                        <a:rPr lang="en-US" sz="1600" spc="-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assessment</a:t>
                      </a:r>
                      <a:r>
                        <a:rPr lang="en-US" sz="1600" spc="-2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on</a:t>
                      </a:r>
                      <a:r>
                        <a:rPr lang="en-US" sz="1600" spc="-25" dirty="0">
                          <a:effectLst/>
                        </a:rPr>
                        <a:t> it.</a:t>
                      </a:r>
                      <a:endParaRPr lang="en-MY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C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4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3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38B8-5576-2108-722C-DA237198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Establishment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53427-095E-339C-1BB2-67D49690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286730"/>
            <a:ext cx="4149090" cy="445039"/>
          </a:xfrm>
        </p:spPr>
        <p:txBody>
          <a:bodyPr/>
          <a:lstStyle/>
          <a:p>
            <a:pPr algn="l"/>
            <a:r>
              <a:rPr lang="en-MY" b="1" dirty="0"/>
              <a:t>Processes, Procedures And Standards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BABE-1A4E-9D22-FA31-0DC3DBAF8A1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8640" y="2731769"/>
            <a:ext cx="2582022" cy="197718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MY" sz="1600" dirty="0"/>
              <a:t>Agile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MY" sz="1600" dirty="0"/>
              <a:t>Industry Standard Coding Practices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5CF5A3-394C-9F15-AED8-73FCE76223C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129403" y="2286730"/>
            <a:ext cx="2364869" cy="445039"/>
          </a:xfrm>
        </p:spPr>
        <p:txBody>
          <a:bodyPr/>
          <a:lstStyle/>
          <a:p>
            <a:pPr algn="l"/>
            <a:r>
              <a:rPr lang="en-MY" sz="1400" b="1" dirty="0"/>
              <a:t>Project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074F8F-CD70-C256-BDF2-FC08131DB9D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8435895" y="2640536"/>
            <a:ext cx="2396792" cy="1977185"/>
          </a:xfrm>
        </p:spPr>
        <p:txBody>
          <a:bodyPr/>
          <a:lstStyle/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Machine Learning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Algorithm, Azure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Web Apps and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Firebase usage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 ASP.net </a:t>
            </a:r>
            <a:endParaRPr lang="en-MY" sz="1200" dirty="0"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C4964B-0FAD-85E4-55B8-D8E5E278B06E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129403" y="2738563"/>
            <a:ext cx="2743701" cy="1771652"/>
          </a:xfrm>
        </p:spPr>
        <p:txBody>
          <a:bodyPr/>
          <a:lstStyle/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+mn-lt"/>
              </a:rPr>
              <a:t>oom in INTI Subang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MY" sz="1600" b="0" i="0" u="none" strike="noStrike" baseline="0" dirty="0">
                <a:solidFill>
                  <a:srgbClr val="000000"/>
                </a:solidFill>
                <a:latin typeface="+mn-lt"/>
              </a:rPr>
              <a:t>Personal Laptops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MY" sz="1600" b="0" i="0" u="none" strike="noStrike" baseline="0" dirty="0">
                <a:solidFill>
                  <a:srgbClr val="000000"/>
                </a:solidFill>
                <a:latin typeface="+mn-lt"/>
              </a:rPr>
              <a:t>Azure Web Apps account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MY" sz="1600" b="0" i="0" u="none" strike="noStrike" baseline="0" dirty="0">
                <a:solidFill>
                  <a:srgbClr val="000000"/>
                </a:solidFill>
                <a:latin typeface="+mn-lt"/>
              </a:rPr>
              <a:t>Firebase account </a:t>
            </a:r>
          </a:p>
          <a:p>
            <a:endParaRPr lang="en-MY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BBD353-4F8C-20AD-6387-5E4B5D69905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35895" y="2297336"/>
            <a:ext cx="3444542" cy="343200"/>
          </a:xfrm>
        </p:spPr>
        <p:txBody>
          <a:bodyPr/>
          <a:lstStyle/>
          <a:p>
            <a:pPr algn="l"/>
            <a:r>
              <a:rPr lang="en-MY" b="1" dirty="0"/>
              <a:t>Skill Development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5590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38B8-5576-2108-722C-DA237198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00" y="567150"/>
            <a:ext cx="8421600" cy="1325700"/>
          </a:xfrm>
        </p:spPr>
        <p:txBody>
          <a:bodyPr>
            <a:norm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+mj-lt"/>
              </a:rPr>
              <a:t>Deliverables, Activities And Capital Resources </a:t>
            </a:r>
            <a:endParaRPr lang="en-MY" sz="4000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BABE-1A4E-9D22-FA31-0DC3DBAF8A1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8629" y="2286730"/>
            <a:ext cx="3533013" cy="4228370"/>
          </a:xfrm>
        </p:spPr>
        <p:txBody>
          <a:bodyPr/>
          <a:lstStyle/>
          <a:p>
            <a:r>
              <a:rPr lang="en-MY" sz="1800" b="1" i="0" u="none" strike="noStrike" baseline="0" dirty="0">
                <a:solidFill>
                  <a:srgbClr val="000000"/>
                </a:solidFill>
                <a:latin typeface="+mn-lt"/>
              </a:rPr>
              <a:t>Deliverables </a:t>
            </a:r>
            <a:endParaRPr lang="en-MY" sz="18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Prototype of the UI by first phase.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Working software by end of second phase by second phase.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Test results for UI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Test results for Prediction Algorithm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User manual for Application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Debug manual for Application</a:t>
            </a:r>
            <a:r>
              <a:rPr lang="en-MY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074F8F-CD70-C256-BDF2-FC08131DB9D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8435894" y="2481040"/>
            <a:ext cx="3287477" cy="2751532"/>
          </a:xfrm>
        </p:spPr>
        <p:txBody>
          <a:bodyPr/>
          <a:lstStyle/>
          <a:p>
            <a:r>
              <a:rPr lang="en-MY" sz="1800" b="1" i="0" u="none" strike="noStrike" baseline="0" dirty="0">
                <a:solidFill>
                  <a:srgbClr val="000000"/>
                </a:solidFill>
                <a:latin typeface="+mn-lt"/>
              </a:rPr>
              <a:t>Resources </a:t>
            </a:r>
            <a:endParaRPr lang="en-MY" sz="18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Budget/ account to access to Microsoft Azure which will be provided by INTI or U Mobile. (To be confirm)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A room that will be used to carry out our physical meetings and development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MY" sz="1200" dirty="0"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C4964B-0FAD-85E4-55B8-D8E5E278B06E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4340597" y="2286730"/>
            <a:ext cx="3756342" cy="4228370"/>
          </a:xfrm>
        </p:spPr>
        <p:txBody>
          <a:bodyPr/>
          <a:lstStyle/>
          <a:p>
            <a:r>
              <a:rPr lang="en-MY" sz="1800" b="1" i="0" u="none" strike="noStrike" baseline="0" dirty="0">
                <a:solidFill>
                  <a:srgbClr val="000000"/>
                </a:solidFill>
                <a:latin typeface="+mn-lt"/>
              </a:rPr>
              <a:t>Activities </a:t>
            </a:r>
            <a:endParaRPr lang="en-MY" sz="18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Research of UI Frameworks.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Research of the Machine Learning Algorithms.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Development of User Interface.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Development of Prediction Algorithms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Testing UI of the Application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rgbClr val="000000"/>
                </a:solidFill>
                <a:latin typeface="+mn-lt"/>
              </a:rPr>
              <a:t>Testing Prediction Software ( Backend )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Security Testing ( And any other tests ) 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9281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9B37-ECA5-1B4A-866E-9803F6D8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Organisational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F490-3C1C-F92A-C6EC-97DA467BE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E8C5E-5EED-9ED8-1FFB-1FA8A81B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30" y="1372110"/>
            <a:ext cx="6998060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9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9B37-ECA5-1B4A-866E-9803F6D8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Risks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F490-3C1C-F92A-C6EC-97DA467BE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EB4C10C-0F9D-3C92-2964-9B29FC058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43959"/>
              </p:ext>
            </p:extLst>
          </p:nvPr>
        </p:nvGraphicFramePr>
        <p:xfrm>
          <a:off x="982980" y="1690824"/>
          <a:ext cx="10370820" cy="38298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56940">
                  <a:extLst>
                    <a:ext uri="{9D8B030D-6E8A-4147-A177-3AD203B41FA5}">
                      <a16:colId xmlns:a16="http://schemas.microsoft.com/office/drawing/2014/main" val="3136535322"/>
                    </a:ext>
                  </a:extLst>
                </a:gridCol>
                <a:gridCol w="3456940">
                  <a:extLst>
                    <a:ext uri="{9D8B030D-6E8A-4147-A177-3AD203B41FA5}">
                      <a16:colId xmlns:a16="http://schemas.microsoft.com/office/drawing/2014/main" val="536418949"/>
                    </a:ext>
                  </a:extLst>
                </a:gridCol>
                <a:gridCol w="3456940">
                  <a:extLst>
                    <a:ext uri="{9D8B030D-6E8A-4147-A177-3AD203B41FA5}">
                      <a16:colId xmlns:a16="http://schemas.microsoft.com/office/drawing/2014/main" val="736949125"/>
                    </a:ext>
                  </a:extLst>
                </a:gridCol>
              </a:tblGrid>
              <a:tr h="638311"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spc="-20">
                          <a:effectLst/>
                        </a:rPr>
                        <a:t>Rank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11430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</a:rPr>
                        <a:t>            </a:t>
                      </a:r>
                      <a:r>
                        <a:rPr lang="en-US" sz="1800" b="1" spc="-10" dirty="0">
                          <a:effectLst/>
                        </a:rPr>
                        <a:t>Description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17475" marR="1066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spc="-10" dirty="0">
                          <a:effectLst/>
                        </a:rPr>
                        <a:t>Occurrence Probability</a:t>
                      </a:r>
                      <a:endParaRPr lang="en-MY" sz="1800" dirty="0">
                        <a:effectLst/>
                      </a:endParaRPr>
                    </a:p>
                    <a:p>
                      <a:pPr marL="114300" marR="1066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spc="-10" dirty="0">
                          <a:effectLst/>
                        </a:rPr>
                        <a:t>(H/M/L)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08350"/>
                  </a:ext>
                </a:extLst>
              </a:tr>
              <a:tr h="9574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6675" marR="5842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54355" algn="l"/>
                          <a:tab pos="1168400" algn="l"/>
                        </a:tabLst>
                      </a:pPr>
                      <a:r>
                        <a:rPr lang="en-US" sz="1800" spc="-10" dirty="0">
                          <a:effectLst/>
                        </a:rPr>
                        <a:t>Miscommunication</a:t>
                      </a:r>
                      <a:r>
                        <a:rPr lang="en-US" sz="1800" spc="400" dirty="0">
                          <a:effectLst/>
                        </a:rPr>
                        <a:t> </a:t>
                      </a:r>
                      <a:r>
                        <a:rPr lang="en-US" sz="1800" spc="-30" dirty="0">
                          <a:effectLst/>
                        </a:rPr>
                        <a:t>or</a:t>
                      </a:r>
                      <a:r>
                        <a:rPr lang="en-US" sz="1800" dirty="0">
                          <a:effectLst/>
                        </a:rPr>
                        <a:t>	</a:t>
                      </a:r>
                      <a:r>
                        <a:rPr lang="en-US" sz="1800" spc="-20" dirty="0">
                          <a:effectLst/>
                        </a:rPr>
                        <a:t>Lack  </a:t>
                      </a:r>
                      <a:r>
                        <a:rPr lang="en-US" sz="1800" spc="-30" dirty="0">
                          <a:effectLst/>
                        </a:rPr>
                        <a:t>of </a:t>
                      </a:r>
                      <a:r>
                        <a:rPr lang="en-US" sz="1800" spc="-10" dirty="0">
                          <a:effectLst/>
                        </a:rPr>
                        <a:t>Communication </a:t>
                      </a:r>
                      <a:r>
                        <a:rPr lang="en-US" sz="1800" dirty="0">
                          <a:effectLst/>
                        </a:rPr>
                        <a:t>causing confusion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effectLst/>
                        </a:rPr>
                        <a:t>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019684"/>
                  </a:ext>
                </a:extLst>
              </a:tr>
              <a:tr h="638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Project schedule not properly defined/ </a:t>
                      </a:r>
                      <a:r>
                        <a:rPr lang="en-US" sz="1800" spc="-10" dirty="0">
                          <a:effectLst/>
                        </a:rPr>
                        <a:t>misunderstood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L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055914"/>
                  </a:ext>
                </a:extLst>
              </a:tr>
              <a:tr h="9574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lang="en-US" sz="1800" spc="-10" dirty="0">
                          <a:effectLst/>
                        </a:rPr>
                        <a:t>Conflicts</a:t>
                      </a:r>
                      <a:r>
                        <a:rPr lang="en-US" sz="1800" dirty="0">
                          <a:effectLst/>
                        </a:rPr>
                        <a:t>	</a:t>
                      </a:r>
                      <a:r>
                        <a:rPr lang="en-US" sz="1800" spc="-10" dirty="0">
                          <a:effectLst/>
                        </a:rPr>
                        <a:t>during </a:t>
                      </a:r>
                      <a:r>
                        <a:rPr lang="en-US" sz="1800" dirty="0">
                          <a:effectLst/>
                        </a:rPr>
                        <a:t>project which are unable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handled within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timely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spc="-10" dirty="0">
                          <a:effectLst/>
                        </a:rPr>
                        <a:t>manner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L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00878"/>
                  </a:ext>
                </a:extLst>
              </a:tr>
              <a:tr h="638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Delays</a:t>
                      </a:r>
                      <a:r>
                        <a:rPr lang="en-US" sz="1800" spc="-5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earlier</a:t>
                      </a:r>
                      <a:r>
                        <a:rPr lang="en-US" sz="1800" spc="-5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task affecting ability to </a:t>
                      </a:r>
                      <a:r>
                        <a:rPr lang="en-US" sz="1800" spc="-10" dirty="0">
                          <a:effectLst/>
                        </a:rPr>
                        <a:t>complete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27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34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534E-B689-C920-52A6-890BDBAA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180" y="455540"/>
            <a:ext cx="7143750" cy="570523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105"/>
              </a:spcBef>
              <a:tabLst>
                <a:tab pos="305435" algn="l"/>
              </a:tabLst>
            </a:pPr>
            <a:r>
              <a:rPr lang="en-US" sz="3100" b="1" spc="-10" dirty="0">
                <a:effectLst/>
                <a:latin typeface="+mn-lt"/>
                <a:ea typeface="Calibri" panose="020F0502020204030204" pitchFamily="34" charset="0"/>
              </a:rPr>
              <a:t>SCHEDULE</a:t>
            </a:r>
            <a:br>
              <a:rPr lang="en-MY" sz="2400" b="1" spc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400" b="1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400" b="1" spc="0" dirty="0">
                <a:effectLst/>
                <a:latin typeface="+mn-lt"/>
                <a:ea typeface="Calibri" panose="020F0502020204030204" pitchFamily="34" charset="0"/>
              </a:rPr>
              <a:t>PROJECT</a:t>
            </a:r>
            <a:r>
              <a:rPr lang="en-US" sz="2400" b="1" spc="1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400" b="1" spc="-10" dirty="0">
                <a:effectLst/>
                <a:latin typeface="+mn-lt"/>
                <a:ea typeface="Calibri" panose="020F0502020204030204" pitchFamily="34" charset="0"/>
              </a:rPr>
              <a:t>TIMELINE</a:t>
            </a:r>
            <a:br>
              <a:rPr lang="en-MY" sz="2400" b="1" spc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Please</a:t>
            </a:r>
            <a:r>
              <a:rPr lang="en-US" sz="2000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refer</a:t>
            </a:r>
            <a:r>
              <a:rPr lang="en-US" sz="2000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sz="2000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2000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Gantt</a:t>
            </a:r>
            <a:r>
              <a:rPr lang="en-US" sz="2000" spc="-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chart</a:t>
            </a:r>
            <a:r>
              <a:rPr lang="en-US" sz="2000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(</a:t>
            </a:r>
            <a:r>
              <a:rPr lang="en-US" sz="2000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Excel</a:t>
            </a:r>
            <a:r>
              <a:rPr lang="en-US" sz="2000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File</a:t>
            </a:r>
            <a:r>
              <a:rPr lang="en-US" sz="2000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).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400" b="1" spc="0" dirty="0">
                <a:effectLst/>
                <a:latin typeface="+mn-lt"/>
                <a:ea typeface="Calibri" panose="020F0502020204030204" pitchFamily="34" charset="0"/>
              </a:rPr>
              <a:t>EXTERNAL</a:t>
            </a:r>
            <a:r>
              <a:rPr lang="en-US" sz="2400" b="1" spc="16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400" b="1" spc="-10" dirty="0">
                <a:effectLst/>
                <a:latin typeface="+mn-lt"/>
                <a:ea typeface="Calibri" panose="020F0502020204030204" pitchFamily="34" charset="0"/>
              </a:rPr>
              <a:t>DEPENDENCIES</a:t>
            </a:r>
            <a:br>
              <a:rPr lang="en-MY" sz="2400" b="1" spc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No</a:t>
            </a:r>
            <a:r>
              <a:rPr lang="en-US" sz="2000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known</a:t>
            </a:r>
            <a:r>
              <a:rPr lang="en-US" sz="2000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external</a:t>
            </a:r>
            <a:r>
              <a:rPr lang="en-US" sz="2000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dependencies</a:t>
            </a:r>
            <a:r>
              <a:rPr lang="en-US" sz="2000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spc="-10" dirty="0">
                <a:effectLst/>
                <a:latin typeface="+mn-lt"/>
                <a:ea typeface="Calibri" panose="020F0502020204030204" pitchFamily="34" charset="0"/>
              </a:rPr>
              <a:t>needed.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 </a:t>
            </a:r>
            <a:br>
              <a:rPr lang="en-MY" sz="2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400" b="1" spc="-10" dirty="0">
                <a:effectLst/>
                <a:latin typeface="+mn-lt"/>
                <a:ea typeface="Calibri" panose="020F0502020204030204" pitchFamily="34" charset="0"/>
              </a:rPr>
              <a:t>ASSUMPTIONS</a:t>
            </a:r>
            <a:br>
              <a:rPr lang="en-MY" sz="2400" b="1" spc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en-US" sz="2000" dirty="0">
                <a:effectLst/>
                <a:latin typeface="+mn-lt"/>
                <a:ea typeface="Calibri" panose="020F0502020204030204" pitchFamily="34" charset="0"/>
              </a:rPr>
              <a:t>Assumed each sprint will need 2 weeks and each activity within the sprint can be completed within that time frame. The project plan also assumes that 5 sprints will be enough to finish the project.</a:t>
            </a:r>
            <a:br>
              <a:rPr lang="en-MY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MY" sz="4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2FE6C-AFAB-CE16-F8AF-C94EA18A6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8195-3675-2E72-848E-48AC3094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5F53-C1C6-8D0F-3D42-B73F4C18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254" y="1530634"/>
            <a:ext cx="5433300" cy="686785"/>
          </a:xfrm>
        </p:spPr>
        <p:txBody>
          <a:bodyPr>
            <a:normAutofit/>
          </a:bodyPr>
          <a:lstStyle/>
          <a:p>
            <a:r>
              <a:rPr lang="en-MY" dirty="0"/>
              <a:t>  Personnel Cost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C377D-5BF3-1377-AAA2-566B665B76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2217419"/>
            <a:ext cx="5432100" cy="74243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600" dirty="0"/>
              <a:t>RM 5 per hour for each member</a:t>
            </a:r>
            <a:r>
              <a:rPr lang="en-MY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899FB-FF9C-D1AF-AD40-E20E080DA5E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096000" y="3638927"/>
            <a:ext cx="5433300" cy="681901"/>
          </a:xfrm>
        </p:spPr>
        <p:txBody>
          <a:bodyPr>
            <a:normAutofit/>
          </a:bodyPr>
          <a:lstStyle/>
          <a:p>
            <a:r>
              <a:rPr lang="en-MY" dirty="0"/>
              <a:t>Time  Estimate  To Complete Task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5FA037-F362-48DF-E891-59274DCE9E5F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096000" y="4320828"/>
            <a:ext cx="5432100" cy="1782792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600" dirty="0"/>
              <a:t>5 Sprints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600" dirty="0"/>
              <a:t>2 Weeks per Sprint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600" dirty="0"/>
              <a:t>Total 70 Weeks.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D9F159-A9DD-CDE3-995C-7ECCAD417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F5BA-B5AB-DDC8-59F1-2A489F8BF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299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>
            <a:spLocks noGrp="1"/>
          </p:cNvSpPr>
          <p:nvPr>
            <p:ph type="title"/>
          </p:nvPr>
        </p:nvSpPr>
        <p:spPr>
          <a:xfrm>
            <a:off x="1885156" y="53181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>
                <a:latin typeface="Century Gothic"/>
              </a:rPr>
              <a:t>OUR TEAM</a:t>
            </a:r>
          </a:p>
        </p:txBody>
      </p:sp>
      <p:pic>
        <p:nvPicPr>
          <p:cNvPr id="303" name="Google Shape;303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000" b="15000"/>
          <a:stretch/>
        </p:blipFill>
        <p:spPr>
          <a:xfrm>
            <a:off x="1487181" y="1857377"/>
            <a:ext cx="1845512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04" name="Google Shape;304;p23"/>
          <p:cNvSpPr txBox="1">
            <a:spLocks noGrp="1"/>
          </p:cNvSpPr>
          <p:nvPr>
            <p:ph type="body" idx="1"/>
          </p:nvPr>
        </p:nvSpPr>
        <p:spPr>
          <a:xfrm>
            <a:off x="1311558" y="4055827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Bernard Joshua</a:t>
            </a:r>
            <a:endParaRPr lang="en-US" dirty="0">
              <a:latin typeface="Century Gothic"/>
              <a:ea typeface="Corbel"/>
              <a:cs typeface="Corbel"/>
            </a:endParaRPr>
          </a:p>
        </p:txBody>
      </p:sp>
      <p:sp>
        <p:nvSpPr>
          <p:cNvPr id="305" name="Google Shape;305;p23"/>
          <p:cNvSpPr txBox="1">
            <a:spLocks noGrp="1"/>
          </p:cNvSpPr>
          <p:nvPr>
            <p:ph type="body" idx="3"/>
          </p:nvPr>
        </p:nvSpPr>
        <p:spPr>
          <a:xfrm>
            <a:off x="1527279" y="4477870"/>
            <a:ext cx="2180328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Team Leader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 Data Engineer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sym typeface="Corbel"/>
              </a:rPr>
              <a:t>Frontend Quality Manager</a:t>
            </a:r>
            <a:endParaRPr lang="en-US" dirty="0">
              <a:latin typeface="Century Gothic"/>
            </a:endParaRPr>
          </a:p>
        </p:txBody>
      </p:sp>
      <p:sp>
        <p:nvSpPr>
          <p:cNvPr id="306" name="Google Shape;306;p23"/>
          <p:cNvSpPr txBox="1">
            <a:spLocks noGrp="1"/>
          </p:cNvSpPr>
          <p:nvPr>
            <p:ph type="body" idx="5"/>
          </p:nvPr>
        </p:nvSpPr>
        <p:spPr>
          <a:xfrm>
            <a:off x="3707607" y="4070509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Lionel</a:t>
            </a:r>
            <a:endParaRPr dirty="0">
              <a:latin typeface="Century Gothic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body" idx="6"/>
          </p:nvPr>
        </p:nvSpPr>
        <p:spPr>
          <a:xfrm>
            <a:off x="3887309" y="4477869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Backend Engineer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Scribe</a:t>
            </a:r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8"/>
          </p:nvPr>
        </p:nvSpPr>
        <p:spPr>
          <a:xfrm>
            <a:off x="6198271" y="4070509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Danial Imran</a:t>
            </a:r>
            <a:endParaRPr lang="en-US" dirty="0">
              <a:latin typeface="Century Gothic"/>
            </a:endParaRPr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9"/>
          </p:nvPr>
        </p:nvSpPr>
        <p:spPr>
          <a:xfrm>
            <a:off x="6327775" y="4449549"/>
            <a:ext cx="2107094" cy="34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Frontend Engineer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Backend Quality Manager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67561C7-F916-608A-E6FA-9412930639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/>
          <a:srcRect t="20392" r="521" b="4706"/>
          <a:stretch/>
        </p:blipFill>
        <p:spPr>
          <a:xfrm>
            <a:off x="8747125" y="1857375"/>
            <a:ext cx="1836648" cy="184385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11" name="Google Shape;311;p23"/>
          <p:cNvSpPr txBox="1">
            <a:spLocks noGrp="1"/>
          </p:cNvSpPr>
          <p:nvPr>
            <p:ph type="body" idx="14"/>
          </p:nvPr>
        </p:nvSpPr>
        <p:spPr>
          <a:xfrm>
            <a:off x="8618152" y="4055827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Century Gothic"/>
                <a:ea typeface="Corbel"/>
                <a:cs typeface="Corbel"/>
                <a:sym typeface="Corbel"/>
              </a:rPr>
              <a:t>Cheong Ming Xuan</a:t>
            </a:r>
            <a:endParaRPr lang="en-US" dirty="0">
              <a:latin typeface="Century Gothic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5"/>
          </p:nvPr>
        </p:nvSpPr>
        <p:spPr>
          <a:xfrm>
            <a:off x="8747458" y="4435418"/>
            <a:ext cx="2271062" cy="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Frontend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Backend Engineer ( Reserve)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dirty="0"/>
          </a:p>
        </p:txBody>
      </p:sp>
      <p:sp>
        <p:nvSpPr>
          <p:cNvPr id="313" name="Google Shape;313;p23"/>
          <p:cNvSpPr txBox="1"/>
          <p:nvPr/>
        </p:nvSpPr>
        <p:spPr>
          <a:xfrm>
            <a:off x="4629925" y="131725"/>
            <a:ext cx="29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CODE</a:t>
            </a:r>
            <a:r>
              <a:rPr lang="en-US" sz="2000" b="0" i="0" u="none" strike="noStrike" cap="none" dirty="0">
                <a:solidFill>
                  <a:schemeClr val="lt1"/>
                </a:solidFill>
                <a:highlight>
                  <a:srgbClr val="000000"/>
                </a:highlight>
                <a:latin typeface="Franklin Gothic"/>
                <a:ea typeface="Franklin Gothic"/>
                <a:cs typeface="Franklin Gothic"/>
                <a:sym typeface="Franklin Gothic"/>
              </a:rPr>
              <a:t>BLACK</a:t>
            </a:r>
            <a:endParaRPr sz="2400" b="0" i="0" u="none" strike="noStrike" cap="none" dirty="0">
              <a:solidFill>
                <a:schemeClr val="lt1"/>
              </a:solidFill>
              <a:highlight>
                <a:srgbClr val="000000"/>
              </a:highlight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314" name="Google Shape;314;p23"/>
          <p:cNvCxnSpPr>
            <a:cxnSpLocks/>
            <a:stCxn id="303" idx="3"/>
          </p:cNvCxnSpPr>
          <p:nvPr/>
        </p:nvCxnSpPr>
        <p:spPr>
          <a:xfrm>
            <a:off x="3332693" y="2780133"/>
            <a:ext cx="54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2C6B1E77-9DF6-AF10-C08F-2EECE22AC7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5"/>
          <a:srcRect t="12468" b="12468"/>
          <a:stretch/>
        </p:blipFill>
        <p:spPr>
          <a:xfrm>
            <a:off x="3836988" y="1857375"/>
            <a:ext cx="1844675" cy="18462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16" name="Google Shape;316;p23" descr="A person wearing glasses&#10;&#10;Description automatically generated"/>
          <p:cNvPicPr preferRelativeResize="0">
            <a:picLocks noGrp="1"/>
          </p:cNvPicPr>
          <p:nvPr>
            <p:ph type="pic" idx="7"/>
          </p:nvPr>
        </p:nvPicPr>
        <p:blipFill rotWithShape="1">
          <a:blip r:embed="rId6">
            <a:alphaModFix/>
          </a:blip>
          <a:srcRect t="21874" b="21873"/>
          <a:stretch/>
        </p:blipFill>
        <p:spPr>
          <a:xfrm>
            <a:off x="6327775" y="1857375"/>
            <a:ext cx="1844675" cy="18462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cxnSp>
        <p:nvCxnSpPr>
          <p:cNvPr id="317" name="Google Shape;317;p23"/>
          <p:cNvCxnSpPr/>
          <p:nvPr/>
        </p:nvCxnSpPr>
        <p:spPr>
          <a:xfrm>
            <a:off x="0" y="5837464"/>
            <a:ext cx="4857750" cy="1020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23"/>
          <p:cNvCxnSpPr/>
          <p:nvPr/>
        </p:nvCxnSpPr>
        <p:spPr>
          <a:xfrm>
            <a:off x="0" y="5274129"/>
            <a:ext cx="2677886" cy="15838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23EA-771B-7A06-ADDC-C3065E2C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5213200"/>
            <a:ext cx="3139500" cy="1325700"/>
          </a:xfrm>
        </p:spPr>
        <p:txBody>
          <a:bodyPr/>
          <a:lstStyle/>
          <a:p>
            <a:r>
              <a:rPr lang="en-MY" dirty="0"/>
              <a:t>Scopes , Objectives and Benefits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BA0E4E-AFBE-E75D-DC79-5B704ABB58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CA936E1-E4D7-2C21-58EA-BC9405452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5012"/>
              </p:ext>
            </p:extLst>
          </p:nvPr>
        </p:nvGraphicFramePr>
        <p:xfrm>
          <a:off x="2571750" y="879170"/>
          <a:ext cx="9156065" cy="476563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943735">
                  <a:extLst>
                    <a:ext uri="{9D8B030D-6E8A-4147-A177-3AD203B41FA5}">
                      <a16:colId xmlns:a16="http://schemas.microsoft.com/office/drawing/2014/main" val="773650243"/>
                    </a:ext>
                  </a:extLst>
                </a:gridCol>
                <a:gridCol w="7212330">
                  <a:extLst>
                    <a:ext uri="{9D8B030D-6E8A-4147-A177-3AD203B41FA5}">
                      <a16:colId xmlns:a16="http://schemas.microsoft.com/office/drawing/2014/main" val="188112751"/>
                    </a:ext>
                  </a:extLst>
                </a:gridCol>
              </a:tblGrid>
              <a:tr h="6620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1800" b="1" i="1" spc="-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spc="-2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uses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60325" lvl="0" indent="-285750" algn="l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  <a:tab pos="1013460" algn="l"/>
                          <a:tab pos="1877695" algn="l"/>
                          <a:tab pos="2448560" algn="l"/>
                        </a:tabLst>
                      </a:pP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Give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predictions 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about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specific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cryptocurrencies for the short-term.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307027"/>
                  </a:ext>
                </a:extLst>
              </a:tr>
              <a:tr h="15171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In-</a:t>
                      </a:r>
                      <a:r>
                        <a:rPr lang="en-US" sz="1800" b="1" i="1" spc="-1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scope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Web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Based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Application.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  <a:p>
                      <a:pPr marL="285750" marR="60325" lvl="0" indent="-285750" algn="l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Analyses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historical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crypto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data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and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makes short term predictions.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  <a:p>
                      <a:pPr marL="285750" marR="60960" lvl="0" indent="-28575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Provides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notifications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on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performance changes/ when to buy or sell the crypto.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480567"/>
                  </a:ext>
                </a:extLst>
              </a:tr>
              <a:tr h="88172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1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Out-Of-Scope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59690" lvl="0" indent="-285750" algn="l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  <a:tab pos="1064895" algn="l"/>
                          <a:tab pos="1938020" algn="l"/>
                          <a:tab pos="2195830" algn="l"/>
                          <a:tab pos="2700655" algn="l"/>
                        </a:tabLst>
                      </a:pP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Predict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	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performance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	</a:t>
                      </a:r>
                      <a:r>
                        <a:rPr lang="en-US" sz="1800" i="1" spc="-3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of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	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crypto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	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via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external market conditions.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  <a:p>
                      <a:pPr marL="285750" marR="60325" lvl="0" indent="-285750" algn="l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Convert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or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download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the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data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into</a:t>
                      </a:r>
                      <a:r>
                        <a:rPr lang="en-US" sz="1800" i="1" spc="2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file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formats.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326921"/>
                  </a:ext>
                </a:extLst>
              </a:tr>
              <a:tr h="88172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1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Objectives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60960" lvl="0" indent="-285750" algn="l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Give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existing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Mobile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users</a:t>
                      </a:r>
                      <a:r>
                        <a:rPr lang="en-US" sz="1800" i="1" spc="40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better access to crypto investment services.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Increase</a:t>
                      </a:r>
                      <a:r>
                        <a:rPr lang="en-US" sz="1800" i="1" spc="-1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</a:t>
                      </a:r>
                      <a:r>
                        <a:rPr lang="en-US" sz="1800" i="1" spc="-2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Mobiles</a:t>
                      </a:r>
                      <a:r>
                        <a:rPr lang="en-US" sz="1800" i="1" spc="-2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user</a:t>
                      </a:r>
                      <a:r>
                        <a:rPr lang="en-US" sz="1800" i="1" spc="-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base.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125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1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Benefits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Increase</a:t>
                      </a:r>
                      <a:r>
                        <a:rPr lang="en-US" sz="1800" i="1" spc="-1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Mobiles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Brand</a:t>
                      </a:r>
                      <a:r>
                        <a:rPr lang="en-US" sz="1800" i="1" spc="-1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Image.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Increase</a:t>
                      </a:r>
                      <a:r>
                        <a:rPr lang="en-US" sz="1800" i="1" spc="-1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Mobiles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users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SzPts val="1100"/>
                        <a:buFont typeface="Arial" panose="020B0604020202020204" pitchFamily="34" charset="0"/>
                        <a:buChar char="•"/>
                        <a:tabLst>
                          <a:tab pos="523875" algn="l"/>
                          <a:tab pos="524510" algn="l"/>
                        </a:tabLst>
                      </a:pP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Increase</a:t>
                      </a:r>
                      <a:r>
                        <a:rPr lang="en-US" sz="1800" i="1" spc="-15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U</a:t>
                      </a:r>
                      <a:r>
                        <a:rPr lang="en-US" sz="1800" i="1" spc="-2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Mobile</a:t>
                      </a:r>
                      <a:r>
                        <a:rPr lang="en-US" sz="1800" i="1" spc="-10" dirty="0">
                          <a:effectLst/>
                          <a:latin typeface="+mn-lt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 profits.</a:t>
                      </a:r>
                      <a:endParaRPr lang="en-MY" sz="1800" dirty="0">
                        <a:effectLst/>
                        <a:latin typeface="+mn-lt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94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08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8984-340F-C096-DA4B-7216B7F8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System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30D73-97B8-6095-61C3-64800A7F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254" y="901985"/>
            <a:ext cx="5433300" cy="2527015"/>
          </a:xfrm>
        </p:spPr>
        <p:txBody>
          <a:bodyPr>
            <a:normAutofit/>
          </a:bodyPr>
          <a:lstStyle/>
          <a:p>
            <a:r>
              <a:rPr lang="en-MY" b="1" dirty="0"/>
              <a:t>Software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Windows 7+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MacOS  10.11+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Linux ( Debian 10+ 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Android Marshmallow 6+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IOS 12+</a:t>
            </a:r>
          </a:p>
          <a:p>
            <a:endParaRPr lang="en-MY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F85ADB-4912-A439-42F8-9DF733CBCFAB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920456" y="3509994"/>
            <a:ext cx="5433300" cy="2446021"/>
          </a:xfrm>
        </p:spPr>
        <p:txBody>
          <a:bodyPr>
            <a:normAutofit/>
          </a:bodyPr>
          <a:lstStyle/>
          <a:p>
            <a:r>
              <a:rPr lang="en-MY" b="1" dirty="0"/>
              <a:t>Hardware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800" dirty="0"/>
              <a:t>Desktop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 Intel Pentium 4 processor or later that's SSE3 capable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Mobile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8GB RAM</a:t>
            </a:r>
            <a:endParaRPr lang="en-MY" sz="1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30592A-7F5F-8847-778C-7010FE742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2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5DDC-9BEC-156F-F3F2-BB90A728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Functional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79C4-B6A2-0E94-0E49-4A8DBD0603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BE0F22-4EED-BB5A-207C-6D53F7F57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77088"/>
              </p:ext>
            </p:extLst>
          </p:nvPr>
        </p:nvGraphicFramePr>
        <p:xfrm>
          <a:off x="838200" y="1805939"/>
          <a:ext cx="10614659" cy="468693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08124">
                  <a:extLst>
                    <a:ext uri="{9D8B030D-6E8A-4147-A177-3AD203B41FA5}">
                      <a16:colId xmlns:a16="http://schemas.microsoft.com/office/drawing/2014/main" val="2883057639"/>
                    </a:ext>
                  </a:extLst>
                </a:gridCol>
                <a:gridCol w="9406535">
                  <a:extLst>
                    <a:ext uri="{9D8B030D-6E8A-4147-A177-3AD203B41FA5}">
                      <a16:colId xmlns:a16="http://schemas.microsoft.com/office/drawing/2014/main" val="1535522840"/>
                    </a:ext>
                  </a:extLst>
                </a:gridCol>
              </a:tblGrid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b="1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 </a:t>
                      </a:r>
                      <a:r>
                        <a:rPr lang="en-US" sz="1800" b="1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1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823051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3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via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their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Phone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138793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-3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r>
                        <a:rPr lang="en-US" sz="1800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change/reset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their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passwords.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411696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</a:t>
                      </a:r>
                      <a:r>
                        <a:rPr lang="en-US" sz="1800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predicted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i="1" spc="-3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crypto.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519190"/>
                  </a:ext>
                </a:extLst>
              </a:tr>
              <a:tr h="781399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24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25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</a:t>
                      </a:r>
                      <a:r>
                        <a:rPr lang="en-US" sz="1800" i="1" spc="24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i="1" spc="25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numeric</a:t>
                      </a:r>
                      <a:r>
                        <a:rPr lang="en-US" sz="1800" i="1" spc="25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800" i="1" spc="25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i="1" spc="24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25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1800" i="1" spc="25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i="1" spc="25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24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prediction.</a:t>
                      </a:r>
                      <a:r>
                        <a:rPr lang="en-US" sz="1800" i="1" spc="24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percentage)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335417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-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crypto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926938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r>
                        <a:rPr lang="en-US" sz="1800" i="1" spc="-2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save/mark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crypto</a:t>
                      </a:r>
                      <a:r>
                        <a:rPr lang="en-US" sz="1800" i="1" spc="-3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follow</a:t>
                      </a:r>
                      <a:r>
                        <a:rPr lang="en-US" sz="1800" i="1" spc="-3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129902"/>
                  </a:ext>
                </a:extLst>
              </a:tr>
              <a:tr h="781399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36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37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38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800" i="1" spc="38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r>
                        <a:rPr lang="en-US" sz="1800" i="1" spc="36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38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receive</a:t>
                      </a:r>
                      <a:r>
                        <a:rPr lang="en-US" sz="1800" i="1" spc="37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notification</a:t>
                      </a:r>
                      <a:r>
                        <a:rPr lang="en-US" sz="1800" i="1" spc="37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about</a:t>
                      </a:r>
                      <a:r>
                        <a:rPr lang="en-US" sz="1800" i="1" spc="38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i="1" spc="37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</a:t>
                      </a:r>
                      <a:r>
                        <a:rPr lang="en-US" sz="1800" i="1" spc="38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cryptos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800" i="1" spc="-1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that</a:t>
                      </a:r>
                      <a:r>
                        <a:rPr lang="en-US" sz="1800" i="1" spc="-2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crypto</a:t>
                      </a:r>
                      <a:r>
                        <a:rPr lang="en-US" sz="1800" i="1" spc="-3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was</a:t>
                      </a:r>
                      <a:r>
                        <a:rPr lang="en-US" sz="1800" i="1" spc="-5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1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marked.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147214"/>
                  </a:ext>
                </a:extLst>
              </a:tr>
              <a:tr h="784309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MY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i="1" spc="24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</a:t>
                      </a:r>
                      <a:r>
                        <a:rPr lang="en-US" sz="1800" i="1" spc="25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allow</a:t>
                      </a:r>
                      <a:r>
                        <a:rPr lang="en-US" sz="1800" i="1" spc="26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administrator</a:t>
                      </a:r>
                      <a:r>
                        <a:rPr lang="en-US" sz="1800" i="1" spc="26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25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notify</a:t>
                      </a:r>
                      <a:r>
                        <a:rPr lang="en-US" sz="1800" i="1" spc="25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i="1" spc="25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sz="1800" i="1" spc="26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about</a:t>
                      </a:r>
                      <a:r>
                        <a:rPr lang="en-US" sz="1800" i="1" spc="26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any</a:t>
                      </a:r>
                      <a:r>
                        <a:rPr lang="en-US" sz="1800" i="1" spc="2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changes</a:t>
                      </a:r>
                      <a:r>
                        <a:rPr lang="en-US" sz="1800" i="1" spc="26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i="1" spc="25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spc="-25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i="1" spc="-1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system.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36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65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Non – Functional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1986" y="1690825"/>
            <a:ext cx="12190014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algn="just">
              <a:tabLst>
                <a:tab pos="596900" algn="l"/>
              </a:tabLst>
            </a:pPr>
            <a:r>
              <a:rPr lang="en-US" sz="1600" b="1" i="1" dirty="0">
                <a:effectLst/>
                <a:latin typeface="+mn-lt"/>
                <a:ea typeface="Calibri" panose="020F0502020204030204" pitchFamily="34" charset="0"/>
              </a:rPr>
              <a:t>Functional</a:t>
            </a:r>
            <a:r>
              <a:rPr lang="en-US" sz="16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b="1" i="1" spc="-10" dirty="0">
                <a:effectLst/>
                <a:latin typeface="+mn-lt"/>
                <a:ea typeface="Calibri" panose="020F0502020204030204" pitchFamily="34" charset="0"/>
              </a:rPr>
              <a:t>Suitability:</a:t>
            </a:r>
            <a:endParaRPr lang="en-MY" sz="1600" b="1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marR="276225" lvl="2" algn="just">
              <a:tabLst>
                <a:tab pos="1054100" algn="l"/>
                <a:tab pos="2469515" algn="l"/>
                <a:tab pos="3522345" algn="l"/>
                <a:tab pos="4681855" algn="l"/>
                <a:tab pos="5611495" algn="l"/>
              </a:tabLst>
            </a:pP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Functional completeness: </a:t>
            </a:r>
            <a:r>
              <a:rPr lang="en-US" i="1" spc="0" dirty="0">
                <a:effectLst/>
                <a:latin typeface="+mn-lt"/>
                <a:ea typeface="Calibri" panose="020F0502020204030204" pitchFamily="34" charset="0"/>
              </a:rPr>
              <a:t>Functions such as performance notification, marking the crypto for performance notification, prediction graphs and accuracy percentages will be added into the application to ensure the users objectives of having necessary 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information</a:t>
            </a:r>
            <a:r>
              <a:rPr lang="en-US" i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when</a:t>
            </a:r>
            <a:r>
              <a:rPr lang="en-US" i="1" spc="0" dirty="0">
                <a:effectLst/>
                <a:latin typeface="+mn-lt"/>
                <a:ea typeface="Calibri" panose="020F0502020204030204" pitchFamily="34" charset="0"/>
              </a:rPr>
              <a:t>	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needed</a:t>
            </a:r>
            <a:r>
              <a:rPr lang="en-US" i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are</a:t>
            </a:r>
            <a:r>
              <a:rPr lang="en-US" i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met. </a:t>
            </a:r>
          </a:p>
          <a:p>
            <a:pPr marL="914400" marR="276225" lvl="2" algn="just">
              <a:tabLst>
                <a:tab pos="1054100" algn="l"/>
                <a:tab pos="2469515" algn="l"/>
                <a:tab pos="3522345" algn="l"/>
                <a:tab pos="4681855" algn="l"/>
                <a:tab pos="5611495" algn="l"/>
              </a:tabLst>
            </a:pP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Measurement: </a:t>
            </a:r>
            <a:r>
              <a:rPr lang="en-US" i="1" spc="0" dirty="0">
                <a:effectLst/>
                <a:latin typeface="+mn-lt"/>
                <a:ea typeface="Calibri" panose="020F0502020204030204" pitchFamily="34" charset="0"/>
              </a:rPr>
              <a:t>Testing the applications ability to do so by checking if it does present the following when the functions are called.</a:t>
            </a:r>
          </a:p>
          <a:p>
            <a:pPr marL="914400" marR="276225" lvl="2" algn="just">
              <a:tabLst>
                <a:tab pos="1054100" algn="l"/>
                <a:tab pos="2469515" algn="l"/>
                <a:tab pos="3522345" algn="l"/>
                <a:tab pos="4681855" algn="l"/>
                <a:tab pos="5611495" algn="l"/>
              </a:tabLst>
            </a:pPr>
            <a:endParaRPr lang="en-MY" spc="0" dirty="0">
              <a:effectLst/>
              <a:latin typeface="+mn-lt"/>
              <a:ea typeface="Calibri" panose="020F0502020204030204" pitchFamily="34" charset="0"/>
            </a:endParaRPr>
          </a:p>
          <a:p>
            <a:pPr marL="914400" marR="277495" lvl="2" algn="just">
              <a:spcAft>
                <a:spcPts val="0"/>
              </a:spcAft>
              <a:tabLst>
                <a:tab pos="1054100" algn="l"/>
              </a:tabLst>
            </a:pP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Functional Correctness: </a:t>
            </a:r>
            <a:r>
              <a:rPr lang="en-US" i="1" spc="0" dirty="0">
                <a:effectLst/>
                <a:latin typeface="+mn-lt"/>
                <a:ea typeface="Calibri" panose="020F0502020204030204" pitchFamily="34" charset="0"/>
              </a:rPr>
              <a:t>The prediction of the crypto should be available on a weekly 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basis.</a:t>
            </a:r>
            <a:endParaRPr lang="en-MY" dirty="0">
              <a:latin typeface="+mn-lt"/>
              <a:ea typeface="Calibri" panose="020F0502020204030204" pitchFamily="34" charset="0"/>
            </a:endParaRPr>
          </a:p>
          <a:p>
            <a:pPr marL="914400" marR="277495" lvl="2" algn="just">
              <a:spcAft>
                <a:spcPts val="0"/>
              </a:spcAft>
              <a:tabLst>
                <a:tab pos="1054100" algn="l"/>
              </a:tabLst>
            </a:pPr>
            <a:r>
              <a:rPr lang="en-US" b="1" i="1" dirty="0">
                <a:effectLst/>
                <a:latin typeface="+mn-lt"/>
                <a:ea typeface="Calibri" panose="020F0502020204030204" pitchFamily="34" charset="0"/>
              </a:rPr>
              <a:t>Measurement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: Checking the weekly closing prices versus the predicted weekly</a:t>
            </a:r>
            <a:r>
              <a:rPr lang="en-US" i="1" spc="2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closing prices. Both should be equal with a margin of error at +/- 10 %.</a:t>
            </a:r>
            <a:endParaRPr lang="en-MY" i="1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en-US" sz="1600" i="1" dirty="0">
                <a:effectLst/>
                <a:latin typeface="+mn-lt"/>
                <a:ea typeface="Calibri" panose="020F0502020204030204" pitchFamily="34" charset="0"/>
              </a:rPr>
              <a:t> </a:t>
            </a:r>
            <a:endParaRPr lang="en-MY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tabLst>
                <a:tab pos="596900" algn="l"/>
              </a:tabLst>
            </a:pPr>
            <a:r>
              <a:rPr lang="en-US" sz="1600" b="1" i="1" spc="-10" dirty="0">
                <a:effectLst/>
                <a:latin typeface="+mn-lt"/>
                <a:ea typeface="Calibri" panose="020F0502020204030204" pitchFamily="34" charset="0"/>
              </a:rPr>
              <a:t>Usability:</a:t>
            </a:r>
            <a:endParaRPr lang="en-MY" sz="1600" b="1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Learnability</a:t>
            </a:r>
            <a:r>
              <a:rPr lang="en-US" b="1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–</a:t>
            </a:r>
            <a:r>
              <a:rPr lang="en-US" b="1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GUI</a:t>
            </a:r>
            <a:r>
              <a:rPr lang="en-US" b="1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-10" dirty="0">
                <a:effectLst/>
                <a:latin typeface="+mn-lt"/>
                <a:ea typeface="Calibri" panose="020F0502020204030204" pitchFamily="34" charset="0"/>
              </a:rPr>
              <a:t>interface.</a:t>
            </a:r>
            <a:endParaRPr lang="en-MY" b="1" i="1" spc="0" dirty="0">
              <a:effectLst/>
              <a:latin typeface="+mn-lt"/>
              <a:ea typeface="Calibri" panose="020F0502020204030204" pitchFamily="34" charset="0"/>
            </a:endParaRPr>
          </a:p>
          <a:p>
            <a:pPr marL="1053465" marR="248285">
              <a:spcAft>
                <a:spcPts val="0"/>
              </a:spcAft>
            </a:pPr>
            <a:r>
              <a:rPr lang="en-US" b="1" i="1" dirty="0">
                <a:effectLst/>
                <a:latin typeface="+mn-lt"/>
                <a:ea typeface="Calibri" panose="020F0502020204030204" pitchFamily="34" charset="0"/>
              </a:rPr>
              <a:t>Measurement</a:t>
            </a:r>
            <a:r>
              <a:rPr lang="en-US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-To</a:t>
            </a:r>
            <a:r>
              <a:rPr lang="en-US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check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for</a:t>
            </a:r>
            <a:r>
              <a:rPr lang="en-US" i="1" spc="-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learnability,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user</a:t>
            </a:r>
            <a:r>
              <a:rPr lang="en-US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should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able</a:t>
            </a:r>
            <a:r>
              <a:rPr lang="en-US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know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what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each part of the application should do when they use it for the first time.</a:t>
            </a:r>
            <a:endParaRPr lang="en-MY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lvl="2">
              <a:spcBef>
                <a:spcPts val="930"/>
              </a:spcBef>
              <a:spcAft>
                <a:spcPts val="0"/>
              </a:spcAft>
              <a:tabLst>
                <a:tab pos="1054100" algn="l"/>
              </a:tabLst>
            </a:pP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Operability</a:t>
            </a:r>
            <a:r>
              <a:rPr lang="en-US" b="1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–</a:t>
            </a:r>
            <a:r>
              <a:rPr lang="en-US" b="1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0" dirty="0">
                <a:effectLst/>
                <a:latin typeface="+mn-lt"/>
                <a:ea typeface="Calibri" panose="020F0502020204030204" pitchFamily="34" charset="0"/>
              </a:rPr>
              <a:t>GUI</a:t>
            </a:r>
            <a:r>
              <a:rPr lang="en-US" b="1" i="1" spc="-4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spc="-10" dirty="0">
                <a:effectLst/>
                <a:latin typeface="+mn-lt"/>
                <a:ea typeface="Calibri" panose="020F0502020204030204" pitchFamily="34" charset="0"/>
              </a:rPr>
              <a:t>interface.</a:t>
            </a:r>
            <a:endParaRPr lang="en-MY" b="1" i="1" spc="0" dirty="0">
              <a:effectLst/>
              <a:latin typeface="+mn-lt"/>
              <a:ea typeface="Calibri" panose="020F0502020204030204" pitchFamily="34" charset="0"/>
            </a:endParaRPr>
          </a:p>
          <a:p>
            <a:pPr marL="1053465" marR="248285">
              <a:spcBef>
                <a:spcPts val="10"/>
              </a:spcBef>
              <a:spcAft>
                <a:spcPts val="0"/>
              </a:spcAft>
            </a:pPr>
            <a:r>
              <a:rPr lang="en-US" b="1" i="1" dirty="0">
                <a:effectLst/>
                <a:latin typeface="+mn-lt"/>
                <a:ea typeface="Calibri" panose="020F0502020204030204" pitchFamily="34" charset="0"/>
              </a:rPr>
              <a:t>Measurement</a:t>
            </a:r>
            <a:r>
              <a:rPr lang="en-US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b="1" i="1" dirty="0">
                <a:effectLst/>
                <a:latin typeface="+mn-lt"/>
                <a:ea typeface="Calibri" panose="020F0502020204030204" pitchFamily="34" charset="0"/>
              </a:rPr>
              <a:t>–</a:t>
            </a:r>
            <a:r>
              <a:rPr lang="en-US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check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for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operability,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user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should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able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navigate</a:t>
            </a:r>
            <a:r>
              <a:rPr lang="en-US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</a:rPr>
              <a:t>within the application and operate each feature without problems to get their desired </a:t>
            </a:r>
            <a:r>
              <a:rPr lang="en-US" i="1" spc="-10" dirty="0">
                <a:effectLst/>
                <a:latin typeface="+mn-lt"/>
                <a:ea typeface="Calibri" panose="020F0502020204030204" pitchFamily="34" charset="0"/>
              </a:rPr>
              <a:t>outcomes.</a:t>
            </a:r>
            <a:endParaRPr lang="en-MY" i="1" dirty="0">
              <a:effectLst/>
              <a:latin typeface="+mn-lt"/>
              <a:ea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293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Non – Functional Requirements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1986" y="1690825"/>
            <a:ext cx="12190014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965"/>
              </a:spcBef>
              <a:tabLst>
                <a:tab pos="596900" algn="l"/>
              </a:tabLst>
            </a:pPr>
            <a:r>
              <a:rPr lang="en-US" sz="2000" b="1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Reliability:</a:t>
            </a:r>
            <a:endParaRPr lang="en-MY" sz="2000" b="1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Availability:</a:t>
            </a:r>
            <a:r>
              <a:rPr lang="en-US" sz="1800" b="1" i="1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Overall</a:t>
            </a:r>
            <a:r>
              <a:rPr lang="en-US" sz="1800" i="1" spc="-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application.</a:t>
            </a:r>
            <a:endParaRPr lang="en-MY" sz="1800" spc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053465" marR="248285">
              <a:spcAft>
                <a:spcPts val="0"/>
              </a:spcAft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Measurement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– To check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 availability, the user should be able to use the application</a:t>
            </a:r>
            <a:r>
              <a:rPr lang="en-US" sz="1800" i="1" spc="-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anytime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they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to.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en-US" sz="1800" i="1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if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crypto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markets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are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open.</a:t>
            </a: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lvl="2">
              <a:spcBef>
                <a:spcPts val="230"/>
              </a:spcBef>
              <a:tabLst>
                <a:tab pos="1054100" algn="l"/>
              </a:tabLs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Recoverability:</a:t>
            </a:r>
            <a:r>
              <a:rPr lang="en-US" sz="1800" b="1" i="1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Overall</a:t>
            </a:r>
            <a:r>
              <a:rPr lang="en-US" sz="1800" i="1" spc="7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application.</a:t>
            </a:r>
            <a:endParaRPr lang="en-MY" sz="1800" spc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053465" marR="248285">
              <a:spcBef>
                <a:spcPts val="25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Measurement:</a:t>
            </a:r>
            <a:r>
              <a:rPr lang="en-US" sz="1800" b="1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check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</a:t>
            </a:r>
            <a:r>
              <a:rPr lang="en-US" sz="18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recoverability,</a:t>
            </a:r>
            <a:r>
              <a:rPr lang="en-US" sz="1800" i="1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should</a:t>
            </a:r>
            <a:r>
              <a:rPr lang="en-US" sz="1800" i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able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en-US" sz="1800" i="1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</a:t>
            </a:r>
            <a:r>
              <a:rPr lang="en-US" sz="1800" i="1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application and retrieve data in the event of a system failure.</a:t>
            </a: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>
              <a:spcBef>
                <a:spcPts val="960"/>
              </a:spcBef>
              <a:tabLst>
                <a:tab pos="596900" algn="l"/>
              </a:tabLst>
            </a:pPr>
            <a:r>
              <a:rPr lang="en-US" sz="2000" b="1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Security:</a:t>
            </a:r>
            <a:endParaRPr lang="en-MY" sz="2000" b="1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marR="274955" lvl="2">
              <a:spcBef>
                <a:spcPts val="10"/>
              </a:spcBef>
              <a:spcAft>
                <a:spcPts val="0"/>
              </a:spcAft>
              <a:tabLst>
                <a:tab pos="1054100" algn="l"/>
              </a:tabLst>
            </a:pPr>
            <a:r>
              <a:rPr lang="en-US" sz="1800" b="1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Confidentiality: </a:t>
            </a:r>
            <a:r>
              <a:rPr lang="en-US" sz="1800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99% of correctness that only those authorizes to have access. </a:t>
            </a:r>
            <a:r>
              <a:rPr lang="en-US" sz="1800" b="1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Measurement: </a:t>
            </a:r>
            <a:r>
              <a:rPr lang="en-US" sz="1800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 in attempts made wit non-existent accounts/ Attempt to access the application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without an account result in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denied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access.</a:t>
            </a:r>
            <a:endParaRPr lang="en-MY" sz="1800" spc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Integrity:</a:t>
            </a:r>
            <a:r>
              <a:rPr lang="en-US" sz="1800" b="1" i="1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Normal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</a:t>
            </a:r>
            <a:r>
              <a:rPr lang="en-US" sz="18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administrative privileges.</a:t>
            </a:r>
            <a:endParaRPr lang="en-MY" sz="1800" spc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053465"/>
            <a:r>
              <a:rPr lang="en-US" sz="1800" b="1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Measurement:</a:t>
            </a:r>
            <a:r>
              <a:rPr lang="en-US" sz="1800" b="1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Normal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</a:t>
            </a:r>
            <a:r>
              <a:rPr lang="en-US" sz="18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cannot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modify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en-US" sz="18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access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sensitive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data.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6823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Non – Functional Requirements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0" y="1530805"/>
            <a:ext cx="12190014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5"/>
              </a:spcBef>
              <a:tabLst>
                <a:tab pos="596900" algn="l"/>
              </a:tabLst>
            </a:pP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Portability:</a:t>
            </a:r>
            <a:endParaRPr lang="en-MY" sz="2000" b="1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marR="278130" lvl="2">
              <a:spcBef>
                <a:spcPts val="20"/>
              </a:spcBef>
              <a:spcAft>
                <a:spcPts val="0"/>
              </a:spcAft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Adaptability:</a:t>
            </a:r>
            <a:r>
              <a:rPr lang="en-US" sz="1800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product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can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used</a:t>
            </a:r>
            <a:r>
              <a:rPr lang="en-US" sz="1800" i="1" spc="-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across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multiple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different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operating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systems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on multiple different browsers.</a:t>
            </a:r>
            <a:endParaRPr lang="en-MY" sz="1800" dirty="0">
              <a:latin typeface="+mn-lt"/>
              <a:ea typeface="Calibri" panose="020F0502020204030204" pitchFamily="34" charset="0"/>
            </a:endParaRPr>
          </a:p>
          <a:p>
            <a:pPr marL="914400" marR="278130" lvl="2">
              <a:spcBef>
                <a:spcPts val="20"/>
              </a:spcBef>
              <a:spcAft>
                <a:spcPts val="0"/>
              </a:spcAft>
              <a:tabLst>
                <a:tab pos="1054100" algn="l"/>
              </a:tabLst>
            </a:pPr>
            <a:r>
              <a:rPr lang="en-US" sz="1800" b="1" i="1" dirty="0">
                <a:effectLst/>
                <a:latin typeface="+mn-lt"/>
                <a:ea typeface="Calibri" panose="020F0502020204030204" pitchFamily="34" charset="0"/>
              </a:rPr>
              <a:t>Measurement:</a:t>
            </a:r>
            <a:r>
              <a:rPr lang="en-US" sz="1800" b="1" i="1" spc="17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Testing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out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applications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use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on</a:t>
            </a:r>
            <a:r>
              <a:rPr lang="en-US" sz="1800" i="1" spc="1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Windows,</a:t>
            </a:r>
            <a:r>
              <a:rPr lang="en-US" sz="1800" i="1" spc="14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Mac,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Linux,</a:t>
            </a:r>
            <a:r>
              <a:rPr lang="en-US" sz="1800" i="1" spc="1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Android and iOS.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en-US" sz="2000" i="1" dirty="0">
                <a:effectLst/>
                <a:latin typeface="+mn-lt"/>
                <a:ea typeface="Calibri" panose="020F0502020204030204" pitchFamily="34" charset="0"/>
              </a:rPr>
              <a:t> 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tabLst>
                <a:tab pos="596900" algn="l"/>
              </a:tabLst>
            </a:pP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Maintenance:</a:t>
            </a:r>
            <a:endParaRPr lang="en-MY" sz="2000" b="1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Modifiability:</a:t>
            </a:r>
            <a:r>
              <a:rPr lang="en-US" sz="1800" b="1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99%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of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functions</a:t>
            </a:r>
            <a:r>
              <a:rPr lang="en-US" sz="1800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are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easy</a:t>
            </a:r>
            <a:r>
              <a:rPr lang="en-US" sz="1800" i="1" spc="-4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modify</a:t>
            </a:r>
            <a:endParaRPr lang="en-MY" sz="1800" dirty="0"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dirty="0">
                <a:effectLst/>
                <a:latin typeface="+mn-lt"/>
                <a:ea typeface="Calibri" panose="020F0502020204030204" pitchFamily="34" charset="0"/>
              </a:rPr>
              <a:t>Measurement: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The functions can be modified without affecting the main application too much or at all.</a:t>
            </a:r>
          </a:p>
          <a:p>
            <a:pPr marL="914400" lvl="2">
              <a:tabLst>
                <a:tab pos="1054100" algn="l"/>
              </a:tabLst>
            </a:pP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Testability:</a:t>
            </a:r>
            <a:r>
              <a:rPr lang="en-US" sz="1800" b="1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99%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of</a:t>
            </a:r>
            <a:r>
              <a:rPr lang="en-US" sz="1800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functions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can</a:t>
            </a:r>
            <a:r>
              <a:rPr lang="en-US" sz="1800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tested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if</a:t>
            </a:r>
            <a:r>
              <a:rPr lang="en-US" sz="1800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there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are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new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criteria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set.</a:t>
            </a:r>
            <a:endParaRPr lang="en-MY" sz="1800" dirty="0"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-10" dirty="0">
                <a:effectLst/>
                <a:latin typeface="+mn-lt"/>
                <a:ea typeface="Calibri" panose="020F0502020204030204" pitchFamily="34" charset="0"/>
              </a:rPr>
              <a:t>Measurement:</a:t>
            </a:r>
            <a:r>
              <a:rPr lang="en-US" sz="1800" b="1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Testing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out</a:t>
            </a:r>
            <a:r>
              <a:rPr lang="en-US" sz="1800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new/modified</a:t>
            </a:r>
            <a:r>
              <a:rPr lang="en-US" sz="1800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functions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and</a:t>
            </a:r>
            <a:r>
              <a:rPr lang="en-US" sz="1800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it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passes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new</a:t>
            </a:r>
            <a:r>
              <a:rPr lang="en-US" sz="1800" i="1" spc="-5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or</a:t>
            </a:r>
            <a:r>
              <a:rPr lang="en-US" sz="1800" i="1" spc="-5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existing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criteria’s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set.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>
              <a:spcBef>
                <a:spcPts val="5"/>
              </a:spcBef>
            </a:pPr>
            <a:r>
              <a:rPr lang="en-US" sz="2000" i="1" dirty="0">
                <a:effectLst/>
                <a:latin typeface="+mn-lt"/>
                <a:ea typeface="Calibri" panose="020F0502020204030204" pitchFamily="34" charset="0"/>
              </a:rPr>
              <a:t> 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spcBef>
                <a:spcPts val="5"/>
              </a:spcBef>
              <a:tabLst>
                <a:tab pos="596900" algn="l"/>
              </a:tabLst>
            </a:pP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Performance:</a:t>
            </a:r>
            <a:endParaRPr lang="en-MY" sz="2000" b="1" i="1" dirty="0">
              <a:effectLst/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Time</a:t>
            </a:r>
            <a:r>
              <a:rPr lang="en-US" sz="1800" b="1" i="1" spc="-4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i="1" spc="0" dirty="0" err="1">
                <a:effectLst/>
                <a:latin typeface="+mn-lt"/>
                <a:ea typeface="Calibri" panose="020F0502020204030204" pitchFamily="34" charset="0"/>
              </a:rPr>
              <a:t>behaviour</a:t>
            </a: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:</a:t>
            </a:r>
            <a:r>
              <a:rPr lang="en-US" sz="1800" b="1" i="1" spc="-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More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than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95%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of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functions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will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respond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within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response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time.</a:t>
            </a:r>
            <a:endParaRPr lang="en-MY" sz="1800" dirty="0">
              <a:latin typeface="+mn-lt"/>
              <a:ea typeface="Calibri" panose="020F0502020204030204" pitchFamily="34" charset="0"/>
            </a:endParaRPr>
          </a:p>
          <a:p>
            <a:pPr marL="914400" lvl="2">
              <a:tabLst>
                <a:tab pos="1054100" algn="l"/>
              </a:tabLst>
            </a:pPr>
            <a:r>
              <a:rPr lang="en-US" sz="1800" b="1" i="1" dirty="0">
                <a:effectLst/>
                <a:latin typeface="+mn-lt"/>
                <a:ea typeface="Calibri" panose="020F0502020204030204" pitchFamily="34" charset="0"/>
              </a:rPr>
              <a:t>Measurement:</a:t>
            </a:r>
            <a:r>
              <a:rPr lang="en-US" sz="1800" b="1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Monitoring</a:t>
            </a:r>
            <a:r>
              <a:rPr lang="en-US" sz="1800" i="1" spc="-3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time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while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calling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functions.</a:t>
            </a:r>
            <a:endParaRPr lang="en-MY" sz="1800" dirty="0">
              <a:effectLst/>
              <a:latin typeface="+mn-lt"/>
              <a:ea typeface="Calibri" panose="020F0502020204030204" pitchFamily="34" charset="0"/>
            </a:endParaRPr>
          </a:p>
          <a:p>
            <a:pPr marL="914400" marR="276860" lvl="2">
              <a:tabLst>
                <a:tab pos="1054100" algn="l"/>
              </a:tabLst>
            </a:pP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Resource </a:t>
            </a:r>
            <a:r>
              <a:rPr lang="en-US" sz="1800" b="1" i="1" spc="0" dirty="0" err="1">
                <a:effectLst/>
                <a:latin typeface="+mn-lt"/>
                <a:ea typeface="Calibri" panose="020F0502020204030204" pitchFamily="34" charset="0"/>
              </a:rPr>
              <a:t>utilisation</a:t>
            </a:r>
            <a:r>
              <a:rPr lang="en-US" sz="1800" b="1" i="1" spc="0" dirty="0">
                <a:effectLst/>
                <a:latin typeface="+mn-lt"/>
                <a:ea typeface="Calibri" panose="020F0502020204030204" pitchFamily="34" charset="0"/>
              </a:rPr>
              <a:t>: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All resources will use a total of 3GB or less/ All resources will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spc="0" dirty="0">
                <a:effectLst/>
                <a:latin typeface="+mn-lt"/>
                <a:ea typeface="Calibri" panose="020F0502020204030204" pitchFamily="34" charset="0"/>
              </a:rPr>
              <a:t>use as much resources only when needed ( No background use ).</a:t>
            </a:r>
            <a:endParaRPr lang="en-MY" sz="1800" dirty="0">
              <a:latin typeface="+mn-lt"/>
              <a:ea typeface="Calibri" panose="020F0502020204030204" pitchFamily="34" charset="0"/>
            </a:endParaRPr>
          </a:p>
          <a:p>
            <a:pPr marL="914400" marR="276860" lvl="2">
              <a:tabLst>
                <a:tab pos="1054100" algn="l"/>
              </a:tabLst>
            </a:pPr>
            <a:r>
              <a:rPr lang="en-US" sz="1800" b="1" i="1" dirty="0">
                <a:effectLst/>
                <a:latin typeface="+mn-lt"/>
                <a:ea typeface="Calibri" panose="020F0502020204030204" pitchFamily="34" charset="0"/>
              </a:rPr>
              <a:t>Measurement:</a:t>
            </a:r>
            <a:r>
              <a:rPr lang="en-US" sz="1800" b="1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Monitoring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of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resources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using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PC’s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inbuilt</a:t>
            </a:r>
            <a:r>
              <a:rPr lang="en-US" sz="1800" i="1" spc="4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“Resource 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Monitor”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en-US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3451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Interface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0" y="1530805"/>
            <a:ext cx="12190014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600"/>
              </a:spcBef>
              <a:buSzPts val="1200"/>
              <a:tabLst>
                <a:tab pos="411480" algn="l"/>
              </a:tabLs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</a:rPr>
              <a:t>User </a:t>
            </a:r>
            <a:r>
              <a:rPr lang="en-US" sz="2000" b="1" spc="-10" dirty="0">
                <a:effectLst/>
                <a:latin typeface="+mn-lt"/>
                <a:ea typeface="Calibri" panose="020F0502020204030204" pitchFamily="34" charset="0"/>
              </a:rPr>
              <a:t>Interfaces</a:t>
            </a:r>
            <a:endParaRPr lang="en-MY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139700" marR="274955">
              <a:spcBef>
                <a:spcPts val="295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	The software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will be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deployed via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web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service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with</a:t>
            </a:r>
            <a:r>
              <a:rPr lang="en-US" sz="1800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a GUI.  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buSzPts val="1200"/>
              <a:tabLst>
                <a:tab pos="411480" algn="l"/>
              </a:tabLst>
            </a:pPr>
            <a:endParaRPr lang="en-US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buSzPts val="1200"/>
              <a:tabLst>
                <a:tab pos="411480" algn="l"/>
              </a:tabLs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</a:rPr>
              <a:t>Hardware </a:t>
            </a:r>
            <a:r>
              <a:rPr lang="en-US" sz="2000" b="1" spc="-10" dirty="0">
                <a:effectLst/>
                <a:latin typeface="+mn-lt"/>
                <a:ea typeface="Calibri" panose="020F0502020204030204" pitchFamily="34" charset="0"/>
              </a:rPr>
              <a:t>Interfaces</a:t>
            </a:r>
            <a:endParaRPr lang="en-MY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139065" marR="275590">
              <a:spcBef>
                <a:spcPts val="30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	As the software will be hosted through Microsoft Azure Web Apps, hence most of the major</a:t>
            </a:r>
            <a:r>
              <a:rPr lang="en-US" sz="1800" i="1" spc="200" dirty="0">
                <a:effectLst/>
                <a:latin typeface="+mn-lt"/>
                <a:ea typeface="Calibri" panose="020F0502020204030204" pitchFamily="34" charset="0"/>
              </a:rPr>
              <a:t> 	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hardware like the data servers</a:t>
            </a:r>
            <a:r>
              <a:rPr lang="en-US" sz="1800" i="1" spc="-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will be handled by Microsoft.</a:t>
            </a:r>
            <a:r>
              <a:rPr lang="en-US" sz="1600" i="1" dirty="0">
                <a:effectLst/>
                <a:latin typeface="+mn-lt"/>
                <a:ea typeface="Calibri" panose="020F0502020204030204" pitchFamily="34" charset="0"/>
              </a:rPr>
              <a:t> 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buSzPts val="1200"/>
              <a:tabLst>
                <a:tab pos="411480" algn="l"/>
              </a:tabLst>
            </a:pPr>
            <a:endParaRPr lang="en-US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buSzPts val="1200"/>
              <a:tabLst>
                <a:tab pos="411480" algn="l"/>
              </a:tabLs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</a:rPr>
              <a:t>Software</a:t>
            </a:r>
            <a:r>
              <a:rPr lang="en-US" sz="2000" b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spc="-10" dirty="0">
                <a:effectLst/>
                <a:latin typeface="+mn-lt"/>
                <a:ea typeface="Calibri" panose="020F0502020204030204" pitchFamily="34" charset="0"/>
              </a:rPr>
              <a:t>Interfaces</a:t>
            </a:r>
            <a:endParaRPr lang="en-MY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139700" marR="278765">
              <a:spcBef>
                <a:spcPts val="30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	The Cryptocurrency Prediction software shall communicate with Microsoft Azure Web Services for 	users 	to be able to access the web and store information there.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 	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buSzPts val="1200"/>
              <a:tabLst>
                <a:tab pos="411480" algn="l"/>
              </a:tabLs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</a:rPr>
              <a:t>Communication</a:t>
            </a:r>
            <a:r>
              <a:rPr lang="en-US" sz="2000" b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spc="-10" dirty="0">
                <a:effectLst/>
                <a:latin typeface="+mn-lt"/>
                <a:ea typeface="Calibri" panose="020F0502020204030204" pitchFamily="34" charset="0"/>
              </a:rPr>
              <a:t>Interfaces</a:t>
            </a:r>
            <a:endParaRPr lang="en-MY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139700">
              <a:spcBef>
                <a:spcPts val="30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	This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software</a:t>
            </a:r>
            <a:r>
              <a:rPr lang="en-US" sz="1800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will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communicating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through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Azure</a:t>
            </a:r>
            <a:r>
              <a:rPr lang="en-US" sz="1800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Web</a:t>
            </a:r>
            <a:r>
              <a:rPr lang="en-US" sz="1800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Apps</a:t>
            </a:r>
            <a:r>
              <a:rPr lang="en-US" sz="1800" i="1" spc="-10" dirty="0">
                <a:effectLst/>
                <a:latin typeface="+mn-lt"/>
                <a:ea typeface="Calibri" panose="020F0502020204030204" pitchFamily="34" charset="0"/>
              </a:rPr>
              <a:t> Services.</a:t>
            </a:r>
            <a:endParaRPr lang="en-MY" sz="1800" i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spcBef>
                <a:spcPts val="5"/>
              </a:spcBef>
              <a:tabLst>
                <a:tab pos="596900" algn="l"/>
              </a:tabLst>
            </a:pP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7700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3980D-FBED-271D-53C0-CDA3B6B2E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Design &amp; Research</a:t>
            </a:r>
          </a:p>
        </p:txBody>
      </p:sp>
    </p:spTree>
    <p:extLst>
      <p:ext uri="{BB962C8B-B14F-4D97-AF65-F5344CB8AC3E}">
        <p14:creationId xmlns:p14="http://schemas.microsoft.com/office/powerpoint/2010/main" val="28810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-262890" y="6157808"/>
            <a:ext cx="90297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600"/>
              </a:spcBef>
              <a:buSzPts val="1200"/>
              <a:tabLst>
                <a:tab pos="411480" algn="l"/>
              </a:tabLst>
            </a:pPr>
            <a:r>
              <a:rPr lang="en-US" sz="1800" b="1" dirty="0">
                <a:latin typeface="+mn-lt"/>
                <a:ea typeface="Calibri" panose="020F0502020204030204" pitchFamily="34" charset="0"/>
              </a:rPr>
              <a:t>Chosen Architecture</a:t>
            </a:r>
            <a:r>
              <a:rPr lang="en-MY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MY" sz="2000" b="1" dirty="0">
                <a:latin typeface="+mn-lt"/>
                <a:ea typeface="Calibri" panose="020F0502020204030204" pitchFamily="34" charset="0"/>
              </a:rPr>
              <a:t>: </a:t>
            </a:r>
            <a:r>
              <a:rPr lang="en-MY" sz="1800" i="1" dirty="0">
                <a:effectLst/>
                <a:latin typeface="+mn-lt"/>
                <a:ea typeface="Calibri" panose="020F0502020204030204" pitchFamily="34" charset="0"/>
              </a:rPr>
              <a:t>Big Data Architecture</a:t>
            </a:r>
          </a:p>
          <a:p>
            <a:pPr marL="457200" lvl="1">
              <a:buSzPts val="1200"/>
              <a:tabLst>
                <a:tab pos="411480" algn="l"/>
              </a:tabLst>
            </a:pPr>
            <a:endParaRPr lang="en-US" sz="2000" b="1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1">
              <a:spcBef>
                <a:spcPts val="5"/>
              </a:spcBef>
              <a:tabLst>
                <a:tab pos="596900" algn="l"/>
              </a:tabLst>
            </a:pP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3100FC5-FF93-7D02-E993-79A8428F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76266"/>
              </p:ext>
            </p:extLst>
          </p:nvPr>
        </p:nvGraphicFramePr>
        <p:xfrm>
          <a:off x="838200" y="1542626"/>
          <a:ext cx="10515600" cy="4302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738223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9078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Reason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Description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4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Multiple Technologies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Enables integration of Microsoft AI tools which can aid in development of the software. In turn</a:t>
                      </a:r>
                    </a:p>
                    <a:p>
                      <a:pPr algn="just"/>
                      <a:r>
                        <a:rPr lang="en-US" sz="1800" dirty="0"/>
                        <a:t>this will reduce development time.</a:t>
                      </a:r>
                    </a:p>
                    <a:p>
                      <a:pPr algn="just"/>
                      <a:endParaRPr lang="en-MY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High Performance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Parallelism is used by big data solutions to enable high-performance solutions that scale to large volumes of data.</a:t>
                      </a:r>
                      <a:endParaRPr lang="en-MY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97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Flexible , Scalable and Cost-Effective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Allows for tailoring of solutions to small or large workloads while only paying for the resources used. </a:t>
                      </a:r>
                      <a:endParaRPr lang="en-MY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08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/>
                        <a:t>High Interoperability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Components are also used in enterprise BI solutions, allowing for the creation of integrated solution across data workloads.</a:t>
                      </a:r>
                      <a:endParaRPr lang="en-MY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709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9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Architecture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-262890" y="6157808"/>
            <a:ext cx="90297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buSzPts val="1200"/>
              <a:tabLst>
                <a:tab pos="411480" algn="l"/>
              </a:tabLst>
            </a:pPr>
            <a:r>
              <a:rPr lang="en-US" sz="2000" i="1" dirty="0">
                <a:effectLst/>
                <a:latin typeface="+mn-lt"/>
                <a:ea typeface="Calibri" panose="020F0502020204030204" pitchFamily="34" charset="0"/>
              </a:rPr>
              <a:t>Design Diagram</a:t>
            </a:r>
          </a:p>
          <a:p>
            <a:pPr marL="457200" lvl="1">
              <a:spcBef>
                <a:spcPts val="5"/>
              </a:spcBef>
              <a:tabLst>
                <a:tab pos="596900" algn="l"/>
              </a:tabLst>
            </a:pP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  <p:pic>
        <p:nvPicPr>
          <p:cNvPr id="6" name="image7.jpeg">
            <a:extLst>
              <a:ext uri="{FF2B5EF4-FFF2-40B4-BE49-F238E27FC236}">
                <a16:creationId xmlns:a16="http://schemas.microsoft.com/office/drawing/2014/main" id="{7D140AB9-DB91-21BB-0BD0-B560D6F9E0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7340" y="1668252"/>
            <a:ext cx="9224010" cy="4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4471-944C-AFC9-3D4F-ED1446653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3795667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Assumptions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514350" y="1814126"/>
            <a:ext cx="1038987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 algn="just">
              <a:spcBef>
                <a:spcPts val="300"/>
              </a:spcBef>
              <a:buSzPts val="1100"/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Software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can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be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completed</a:t>
            </a:r>
            <a:r>
              <a:rPr lang="en-US" sz="2000" b="1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on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time.</a:t>
            </a:r>
          </a:p>
          <a:p>
            <a:pPr lvl="1" algn="just">
              <a:spcBef>
                <a:spcPts val="300"/>
              </a:spcBef>
              <a:buSzPts val="1100"/>
              <a:tabLst>
                <a:tab pos="596900" algn="l"/>
              </a:tabLst>
            </a:pPr>
            <a:r>
              <a:rPr lang="en-US" sz="2000" i="1" dirty="0">
                <a:effectLst/>
                <a:latin typeface="+mn-lt"/>
                <a:ea typeface="Calibri" panose="020F0502020204030204" pitchFamily="34" charset="0"/>
              </a:rPr>
              <a:t>	- Design is not too complex.</a:t>
            </a:r>
          </a:p>
          <a:p>
            <a:pPr marL="171450" lvl="1" indent="-171450" algn="just">
              <a:spcBef>
                <a:spcPts val="300"/>
              </a:spcBef>
              <a:buSzPts val="1100"/>
              <a:buFont typeface="Arial" panose="020B0604020202020204" pitchFamily="34" charset="0"/>
              <a:buChar char="•"/>
              <a:tabLst>
                <a:tab pos="596900" algn="l"/>
              </a:tabLst>
            </a:pPr>
            <a:endParaRPr lang="en-MY" sz="2000" i="1" dirty="0">
              <a:effectLst/>
              <a:latin typeface="+mn-lt"/>
              <a:ea typeface="Calibri" panose="020F0502020204030204" pitchFamily="34" charset="0"/>
            </a:endParaRPr>
          </a:p>
          <a:p>
            <a:pPr marL="171450" lvl="1" indent="-171450" algn="just">
              <a:buSzPts val="1100"/>
              <a:buFont typeface="Arial" panose="020B0604020202020204" pitchFamily="34" charset="0"/>
              <a:buChar char="•"/>
              <a:tabLst>
                <a:tab pos="597535" algn="l"/>
              </a:tabLst>
            </a:pP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Software</a:t>
            </a:r>
            <a:r>
              <a:rPr lang="en-US" sz="2000" b="1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changes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in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one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part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will</a:t>
            </a:r>
            <a:r>
              <a:rPr lang="en-US" sz="2000" b="1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have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little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no</a:t>
            </a:r>
            <a:r>
              <a:rPr lang="en-US" sz="2000" b="1" i="1" spc="-3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impact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on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others.</a:t>
            </a:r>
          </a:p>
          <a:p>
            <a:pPr lvl="1" algn="just">
              <a:buSzPts val="1100"/>
              <a:tabLst>
                <a:tab pos="597535" algn="l"/>
              </a:tabLst>
            </a:pPr>
            <a:r>
              <a:rPr lang="en-US" sz="1800" i="1" dirty="0">
                <a:effectLst/>
                <a:latin typeface="+mn-lt"/>
                <a:ea typeface="Calibri" panose="020F0502020204030204" pitchFamily="34" charset="0"/>
              </a:rPr>
              <a:t>	- Not a lot of dependencies among the components. </a:t>
            </a:r>
          </a:p>
          <a:p>
            <a:pPr lvl="1" algn="just">
              <a:buSzPts val="1100"/>
              <a:tabLst>
                <a:tab pos="597535" algn="l"/>
              </a:tabLst>
            </a:pPr>
            <a:endParaRPr lang="en-MY" sz="2000" i="1" dirty="0">
              <a:effectLst/>
              <a:latin typeface="+mn-lt"/>
              <a:ea typeface="Calibri" panose="020F0502020204030204" pitchFamily="34" charset="0"/>
            </a:endParaRPr>
          </a:p>
          <a:p>
            <a:pPr marL="171450" lvl="1" indent="-171450" algn="just">
              <a:buSzPts val="1100"/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system</a:t>
            </a:r>
            <a:r>
              <a:rPr lang="en-US" sz="2000" b="1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design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manages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to</a:t>
            </a:r>
            <a:r>
              <a:rPr lang="en-US" sz="2000" b="1" i="1" spc="-2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encapsulate</a:t>
            </a:r>
            <a:r>
              <a:rPr lang="en-US" sz="2000" b="1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all</a:t>
            </a:r>
            <a:r>
              <a:rPr lang="en-US" sz="2000" b="1" i="1" spc="-1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the</a:t>
            </a:r>
            <a:r>
              <a:rPr lang="en-US" sz="2000" b="1" i="1" spc="-25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2000" b="1" i="1" dirty="0">
                <a:effectLst/>
                <a:latin typeface="+mn-lt"/>
                <a:ea typeface="Calibri" panose="020F0502020204030204" pitchFamily="34" charset="0"/>
              </a:rPr>
              <a:t>employer’s</a:t>
            </a:r>
            <a:r>
              <a:rPr lang="en-US" sz="2000" b="1" i="1" spc="-10" dirty="0">
                <a:effectLst/>
                <a:latin typeface="+mn-lt"/>
                <a:ea typeface="Calibri" panose="020F0502020204030204" pitchFamily="34" charset="0"/>
              </a:rPr>
              <a:t> needs.</a:t>
            </a:r>
            <a:r>
              <a:rPr lang="en-US" sz="3600" b="1" i="0" dirty="0">
                <a:effectLst/>
                <a:latin typeface="+mn-lt"/>
                <a:ea typeface="Calibri" panose="020F0502020204030204" pitchFamily="34" charset="0"/>
              </a:rPr>
              <a:t> </a:t>
            </a:r>
          </a:p>
          <a:p>
            <a:pPr lvl="1" algn="just">
              <a:buSzPts val="1100"/>
              <a:tabLst>
                <a:tab pos="596900" algn="l"/>
              </a:tabLst>
            </a:pPr>
            <a:r>
              <a:rPr lang="en-US" sz="2000" i="1" dirty="0">
                <a:latin typeface="+mn-lt"/>
                <a:ea typeface="Courier New" panose="02070309020205020404" pitchFamily="49" charset="0"/>
              </a:rPr>
              <a:t>	- O</a:t>
            </a:r>
            <a:r>
              <a:rPr lang="en-US" sz="2000" i="1" dirty="0">
                <a:effectLst/>
                <a:latin typeface="+mn-lt"/>
                <a:ea typeface="Courier New" panose="02070309020205020404" pitchFamily="49" charset="0"/>
              </a:rPr>
              <a:t>nly three were explored and only one was chosen. </a:t>
            </a:r>
            <a:r>
              <a:rPr lang="en-US" sz="2000" i="1" dirty="0">
                <a:latin typeface="+mn-lt"/>
                <a:ea typeface="Courier New" panose="02070309020205020404" pitchFamily="49" charset="0"/>
              </a:rPr>
              <a:t>T</a:t>
            </a:r>
            <a:r>
              <a:rPr lang="en-US" sz="2000" i="1" dirty="0">
                <a:effectLst/>
                <a:latin typeface="+mn-lt"/>
                <a:ea typeface="Courier New" panose="02070309020205020404" pitchFamily="49" charset="0"/>
              </a:rPr>
              <a:t>he chosen design is the 	       	  best one that manages to meet the needs the employer has</a:t>
            </a:r>
            <a:r>
              <a:rPr lang="en-US" sz="1100" i="1" dirty="0">
                <a:effectLst/>
                <a:latin typeface="+mn-lt"/>
                <a:ea typeface="Courier New" panose="02070309020205020404" pitchFamily="49" charset="0"/>
              </a:rPr>
              <a:t>.</a:t>
            </a:r>
            <a:endParaRPr lang="en-MY" sz="1100" dirty="0">
              <a:effectLst/>
              <a:latin typeface="+mn-lt"/>
              <a:ea typeface="Courier New" panose="02070309020205020404" pitchFamily="49" charset="0"/>
            </a:endParaRPr>
          </a:p>
          <a:p>
            <a:pPr lvl="1" algn="just">
              <a:buSzPts val="1100"/>
              <a:tabLst>
                <a:tab pos="596900" algn="l"/>
              </a:tabLst>
            </a:pPr>
            <a:endParaRPr lang="en-MY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3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MY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8003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EED2-9FC8-1253-3E66-CB0AB2C69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218370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514350" y="1814126"/>
            <a:ext cx="108394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i="0" u="none" strike="noStrike" baseline="0" dirty="0">
                <a:solidFill>
                  <a:schemeClr val="tx1"/>
                </a:solidFill>
                <a:latin typeface="+mn-lt"/>
              </a:rPr>
              <a:t>Scope</a:t>
            </a:r>
            <a:r>
              <a:rPr lang="en-MY" sz="2400" b="0" i="0" u="none" strike="noStrike" baseline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Testing will take place at various stages of its life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Testing ensures that bugs and defects are detected earlier on in the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est strategy is now confined to high-level test cases and assumptions.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est plan will serve as a high-level guide for testing for the time being and will be revised as the system evolves. </a:t>
            </a: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n-lt"/>
            </a:endParaRPr>
          </a:p>
          <a:p>
            <a:r>
              <a:rPr lang="en-MY" sz="2000" b="0" i="0" u="none" strike="noStrike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MY" sz="2400" b="1" i="0" u="none" strike="noStrike" baseline="0" dirty="0">
                <a:solidFill>
                  <a:schemeClr val="tx1"/>
                </a:solidFill>
                <a:latin typeface="+mn-lt"/>
              </a:rPr>
              <a:t>Constraints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The team is restrained to testing the software/system on the Azure Cloud platform.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+mn-lt"/>
              </a:rPr>
              <a:t>The team is restrained to test the software/system within the cost of $400 in Azure Credits. </a:t>
            </a:r>
          </a:p>
          <a:p>
            <a:endParaRPr lang="en-MY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52333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58F-86A2-BE78-C72A-4F633F18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Plan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2270-4259-C2D9-1A3E-22D8FCD26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36D4-3AFA-4BD4-C3E6-78F5B9D81A65}"/>
              </a:ext>
            </a:extLst>
          </p:cNvPr>
          <p:cNvSpPr txBox="1"/>
          <p:nvPr/>
        </p:nvSpPr>
        <p:spPr>
          <a:xfrm>
            <a:off x="514350" y="1814126"/>
            <a:ext cx="1120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i="0" u="none" strike="noStrike" baseline="0" dirty="0">
                <a:solidFill>
                  <a:schemeClr val="tx1"/>
                </a:solidFill>
                <a:latin typeface="+mn-lt"/>
              </a:rPr>
              <a:t>Assumptions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+mn-lt"/>
              </a:rPr>
              <a:t>The testing will be done with the assumption that the user’s have access to the internet.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+mn-lt"/>
              </a:rPr>
              <a:t>The testing will be done with the assumption that the user’s are using the Chrome  web browser or any   	other web browser that is compatible with Windows/MacOS/Linux operating systems. </a:t>
            </a:r>
          </a:p>
          <a:p>
            <a:endParaRPr lang="en-MY" sz="1800" b="0" i="0" u="none" strike="noStrike" baseline="0" dirty="0">
              <a:solidFill>
                <a:schemeClr val="tx1"/>
              </a:solidFill>
              <a:latin typeface="+mn-lt"/>
            </a:endParaRPr>
          </a:p>
          <a:p>
            <a:r>
              <a:rPr lang="en-MY" sz="2000" b="1" i="0" u="none" strike="noStrike" baseline="0" dirty="0">
                <a:solidFill>
                  <a:schemeClr val="tx1"/>
                </a:solidFill>
                <a:latin typeface="+mn-lt"/>
              </a:rPr>
              <a:t>Strategy </a:t>
            </a: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n-lt"/>
              </a:rPr>
              <a:t>The software/system will be tested in four-phases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chemeClr val="tx1"/>
                </a:solidFill>
                <a:latin typeface="+mn-lt"/>
              </a:rPr>
              <a:t>Unit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chemeClr val="tx1"/>
                </a:solidFill>
                <a:latin typeface="+mn-lt"/>
              </a:rPr>
              <a:t>Integration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chemeClr val="tx1"/>
                </a:solidFill>
                <a:latin typeface="+mn-lt"/>
              </a:rPr>
              <a:t>Systems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chemeClr val="tx1"/>
                </a:solidFill>
                <a:latin typeface="+mn-lt"/>
              </a:rPr>
              <a:t>Security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solidFill>
                  <a:schemeClr val="tx1"/>
                </a:solidFill>
                <a:latin typeface="+mn-lt"/>
              </a:rPr>
              <a:t>Acceptance Testing </a:t>
            </a:r>
          </a:p>
          <a:p>
            <a:endParaRPr lang="en-MY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81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17E6-F41A-7047-128B-553FBE3F4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SEPB</a:t>
            </a:r>
            <a:br>
              <a:rPr lang="en-MY" dirty="0"/>
            </a:br>
            <a:r>
              <a:rPr lang="en-US" sz="2800" i="1" dirty="0"/>
              <a:t>( Part B of The Project )</a:t>
            </a:r>
            <a:endParaRPr lang="en-MY" sz="2800" i="1" dirty="0"/>
          </a:p>
        </p:txBody>
      </p:sp>
    </p:spTree>
    <p:extLst>
      <p:ext uri="{BB962C8B-B14F-4D97-AF65-F5344CB8AC3E}">
        <p14:creationId xmlns:p14="http://schemas.microsoft.com/office/powerpoint/2010/main" val="84843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BEC3-2C7B-446A-E56D-14510AB9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SEPB -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AC05-8F5D-9849-C7B0-731A51732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Early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E5EB8-1907-6F5B-BE96-520BFF4891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MY" dirty="0"/>
              <a:t>More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50824-5003-0BEC-0555-5148849ABC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MY" dirty="0"/>
              <a:t>Better Tracking Processes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78DB84-735D-6490-340D-14FC9967D30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MY" dirty="0"/>
              <a:t>Better Risk Contingencies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2FC29-8D50-3B66-D1AF-C65979015D0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>
            <a:normAutofit/>
          </a:bodyPr>
          <a:lstStyle/>
          <a:p>
            <a:r>
              <a:rPr lang="en-MY" sz="2000" i="1" dirty="0"/>
              <a:t>Start development phase right after final exams.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27E908-19B4-5C71-45AC-9E374A159DE2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>
            <a:normAutofit/>
          </a:bodyPr>
          <a:lstStyle/>
          <a:p>
            <a:r>
              <a:rPr lang="en-MY" sz="2000" i="1" dirty="0"/>
              <a:t>To solidify the application development to industry standards.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083DA2-958E-0497-799C-70BBCD3D97D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>
            <a:normAutofit/>
          </a:bodyPr>
          <a:lstStyle/>
          <a:p>
            <a:r>
              <a:rPr lang="en-MY" sz="2000" i="1" dirty="0"/>
              <a:t>To help track progress and meet objectives sooner</a:t>
            </a:r>
            <a:r>
              <a:rPr lang="en-MY" sz="2000" dirty="0"/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0E3873-D3BC-4560-01F0-76CD4C50FD41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>
            <a:normAutofit/>
          </a:bodyPr>
          <a:lstStyle/>
          <a:p>
            <a:r>
              <a:rPr lang="en-MY" sz="2000" i="1" dirty="0"/>
              <a:t>To prevent any delays, like in this semester.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4BA64F-002E-38F9-CEE9-7E261F038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07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25F8-246F-B6C7-7BEE-173FE4763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69468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2EB5-B1AC-B0C5-3158-DA9B3166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End Of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43292-F360-7BB2-7A6E-72C38A819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i="1" dirty="0">
                <a:solidFill>
                  <a:srgbClr val="00B050"/>
                </a:solidFill>
              </a:rPr>
              <a:t>For Further Details For Phase A Of The Project Please Refer To The Documentation On Canvas.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3044-2DC9-8833-135F-7E58C71A7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6545-D425-5225-AFF5-5C346852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i="0" dirty="0">
                <a:effectLst/>
                <a:latin typeface="Arial" panose="020B0604020202020204" pitchFamily="34" charset="0"/>
              </a:rPr>
              <a:t>Cryptocurrencies Forecasting 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46E82-673F-F034-A522-8C5C56AC0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254" y="2064244"/>
            <a:ext cx="5430015" cy="770371"/>
          </a:xfrm>
        </p:spPr>
        <p:txBody>
          <a:bodyPr>
            <a:normAutofit/>
          </a:bodyPr>
          <a:lstStyle/>
          <a:p>
            <a:r>
              <a:rPr lang="en-MY" sz="1800" dirty="0"/>
              <a:t>Employer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2B62B-BA5D-CBF0-7BF1-CC01CD2D253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20169" y="2555615"/>
            <a:ext cx="5432100" cy="558000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dirty="0"/>
              <a:t>U Mobile Sdn Bhd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EAC65-C860-E6E2-D018-5E1E68AEDB0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918969" y="3184056"/>
            <a:ext cx="5433300" cy="558000"/>
          </a:xfrm>
        </p:spPr>
        <p:txBody>
          <a:bodyPr>
            <a:normAutofit/>
          </a:bodyPr>
          <a:lstStyle/>
          <a:p>
            <a:r>
              <a:rPr lang="en-MY" sz="1800" dirty="0"/>
              <a:t>Project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5D6151-201A-26EF-B564-426F3D0E5EED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5918510" y="3659072"/>
            <a:ext cx="5432100" cy="1279055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Use Machine Learning and Data Science expertise to predict real  crypto market data to forecast short term returns in 5- 10 popular cryptocurrencies.</a:t>
            </a:r>
            <a:endParaRPr lang="en-MY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9B5A4E-A7B6-F6CD-1E08-2766CACE46A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18510" y="4744491"/>
            <a:ext cx="5433300" cy="558000"/>
          </a:xfrm>
        </p:spPr>
        <p:txBody>
          <a:bodyPr>
            <a:normAutofit/>
          </a:bodyPr>
          <a:lstStyle/>
          <a:p>
            <a:r>
              <a:rPr lang="en-MY" sz="1800" dirty="0"/>
              <a:t>Tasks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377DA1-2CA1-D1ED-E787-7B5A92400E8D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18510" y="5191969"/>
            <a:ext cx="5432100" cy="958799"/>
          </a:xfrm>
        </p:spPr>
        <p:txBody>
          <a:bodyPr>
            <a:normAutofit fontScale="92500"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500" dirty="0"/>
              <a:t>Design and Develop a Crypto Prediction Software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1500" dirty="0"/>
              <a:t>Conduct Research on Machine and Deep Learning Algorithms</a:t>
            </a:r>
          </a:p>
          <a:p>
            <a:endParaRPr lang="en-MY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264A9-ACA9-157E-9D85-4D27CAD19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7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7FD7-3C25-CF13-BE3A-0C422DD45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SEPA</a:t>
            </a:r>
            <a:br>
              <a:rPr lang="en-MY" dirty="0"/>
            </a:br>
            <a:r>
              <a:rPr lang="en-MY" sz="2800" i="1" dirty="0"/>
              <a:t>( Part A of The Project )</a:t>
            </a: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6643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58E1-3E45-0556-5C93-1999A0CA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Outline Of Part 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D1A27-E7ED-4039-D345-1E4F03F7EC9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20169" y="1873109"/>
            <a:ext cx="5432100" cy="3361831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2000" dirty="0"/>
              <a:t>Project Plan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2000" dirty="0"/>
              <a:t>Software Requirements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2000" dirty="0"/>
              <a:t>Software Design and Research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2000" dirty="0"/>
              <a:t>Test Plan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MY" sz="2000" dirty="0"/>
              <a:t>Prototype</a:t>
            </a:r>
          </a:p>
          <a:p>
            <a:endParaRPr lang="en-MY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08DA7-3B52-BE01-63E6-58D6F99B8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71B6-8013-5D94-54A1-A0FCCE479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189817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59E7-26C3-1148-B032-0525CAA0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Terms of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15F02-34A5-F104-F735-DD0BBBE0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9940" y="770893"/>
            <a:ext cx="5433300" cy="557999"/>
          </a:xfrm>
        </p:spPr>
        <p:txBody>
          <a:bodyPr>
            <a:normAutofit/>
          </a:bodyPr>
          <a:lstStyle/>
          <a:p>
            <a:r>
              <a:rPr lang="en-MY" dirty="0"/>
              <a:t>Objectives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D825C-7D48-2D96-393B-1751DBB58D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9940" y="1418845"/>
            <a:ext cx="6594194" cy="628748"/>
          </a:xfrm>
        </p:spPr>
        <p:txBody>
          <a:bodyPr>
            <a:normAutofit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 success  of  the project is determined by how well the objectives are met.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642F3-CC96-714F-DBCD-61F5F1F076D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249940" y="2071565"/>
            <a:ext cx="5433300" cy="640360"/>
          </a:xfrm>
        </p:spPr>
        <p:txBody>
          <a:bodyPr>
            <a:normAutofit/>
          </a:bodyPr>
          <a:lstStyle/>
          <a:p>
            <a:r>
              <a:rPr lang="en-MY" dirty="0"/>
              <a:t>Scopes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8652B-B0C8-A92C-6474-1506C96FF4CA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5251140" y="2651759"/>
            <a:ext cx="6592994" cy="727405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</a:t>
            </a:r>
            <a:r>
              <a:rPr lang="en-US" b="0" i="0" dirty="0">
                <a:effectLst/>
                <a:latin typeface="Arial" panose="020B0604020202020204" pitchFamily="34" charset="0"/>
              </a:rPr>
              <a:t>hat the project will and will not accomplish and the earliest start and latest finish dates.</a:t>
            </a:r>
            <a:endParaRPr lang="en-MY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BEF0A-96EB-FED9-8B4E-2DD7C95E6F8A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249940" y="3401358"/>
            <a:ext cx="5433300" cy="558000"/>
          </a:xfrm>
        </p:spPr>
        <p:txBody>
          <a:bodyPr>
            <a:normAutofit/>
          </a:bodyPr>
          <a:lstStyle/>
          <a:p>
            <a:r>
              <a:rPr lang="en-MY" dirty="0"/>
              <a:t>Critical Success Factors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5B99BB-E617-4951-D446-A6CE7351C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98FC0D8-B1FD-BD00-BE39-750DDA91E0D5}"/>
              </a:ext>
            </a:extLst>
          </p:cNvPr>
          <p:cNvSpPr txBox="1">
            <a:spLocks/>
          </p:cNvSpPr>
          <p:nvPr/>
        </p:nvSpPr>
        <p:spPr>
          <a:xfrm>
            <a:off x="5249940" y="4704834"/>
            <a:ext cx="54333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dirty="0"/>
              <a:t>Acceptance Criteria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DDD73B7-5056-0D53-BD31-CB159C84A5FC}"/>
              </a:ext>
            </a:extLst>
          </p:cNvPr>
          <p:cNvSpPr txBox="1">
            <a:spLocks/>
          </p:cNvSpPr>
          <p:nvPr/>
        </p:nvSpPr>
        <p:spPr>
          <a:xfrm>
            <a:off x="5249940" y="3891566"/>
            <a:ext cx="6592994" cy="7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Ways  of  measuring  if  you’ve  met  the  objective.</a:t>
            </a:r>
            <a:endParaRPr lang="en-MY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C6A4F0D-90A5-5BE7-2789-FFCF983B0734}"/>
              </a:ext>
            </a:extLst>
          </p:cNvPr>
          <p:cNvSpPr txBox="1">
            <a:spLocks/>
          </p:cNvSpPr>
          <p:nvPr/>
        </p:nvSpPr>
        <p:spPr>
          <a:xfrm>
            <a:off x="5249940" y="5224218"/>
            <a:ext cx="6592994" cy="7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How  the  client  will determine if the software is acceptable.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632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3127-4FF9-A9FC-1602-62E8760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DDB8-97ED-597B-C4BD-75C319086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B5D6C-A71F-7F32-FA8B-0871088EEBD7}"/>
              </a:ext>
            </a:extLst>
          </p:cNvPr>
          <p:cNvSpPr txBox="1">
            <a:spLocks/>
          </p:cNvSpPr>
          <p:nvPr/>
        </p:nvSpPr>
        <p:spPr>
          <a:xfrm>
            <a:off x="933450" y="2103300"/>
            <a:ext cx="10515600" cy="425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Come up with a comprehensive report on best suited machine learning algorithms to be used in predicting cryptocurrencies. </a:t>
            </a:r>
          </a:p>
          <a:p>
            <a:pPr algn="l">
              <a:lnSpc>
                <a:spcPct val="100000"/>
              </a:lnSpc>
            </a:pPr>
            <a:r>
              <a:rPr lang="en-US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Machine Learning Software/Algorithm with an acceptable degree of accuracy. 	</a:t>
            </a:r>
          </a:p>
          <a:p>
            <a:pPr algn="l">
              <a:lnSpc>
                <a:spcPct val="100000"/>
              </a:lnSpc>
            </a:pPr>
            <a:endParaRPr lang="en-US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User Interface with good heuristic principles met. 	</a:t>
            </a:r>
          </a:p>
          <a:p>
            <a:pPr algn="l">
              <a:lnSpc>
                <a:spcPct val="100000"/>
              </a:lnSpc>
            </a:pPr>
            <a:endParaRPr lang="en-US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Exploring availabilities for project enhancements. ( Scalability, Security and Cost Effectiveness ) 	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7350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2319</Words>
  <Application>Microsoft Office PowerPoint</Application>
  <PresentationFormat>Widescreen</PresentationFormat>
  <Paragraphs>347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Franklin Gothic</vt:lpstr>
      <vt:lpstr>Calibri</vt:lpstr>
      <vt:lpstr>Century Gothic</vt:lpstr>
      <vt:lpstr>Monoline</vt:lpstr>
      <vt:lpstr>Final Year Project</vt:lpstr>
      <vt:lpstr>OUR TEAM</vt:lpstr>
      <vt:lpstr>Project Background</vt:lpstr>
      <vt:lpstr>Cryptocurrencies Forecasting </vt:lpstr>
      <vt:lpstr>SEPA ( Part A of The Project )</vt:lpstr>
      <vt:lpstr>Outline Of Part A</vt:lpstr>
      <vt:lpstr>Project Plan</vt:lpstr>
      <vt:lpstr>Terms of Reference</vt:lpstr>
      <vt:lpstr>Objectives</vt:lpstr>
      <vt:lpstr>Scopes</vt:lpstr>
      <vt:lpstr>Critical Success Factors</vt:lpstr>
      <vt:lpstr>Acceptance Criteria</vt:lpstr>
      <vt:lpstr>Establishment</vt:lpstr>
      <vt:lpstr>Deliverables, Activities And Capital Resources </vt:lpstr>
      <vt:lpstr>Organisational Structure</vt:lpstr>
      <vt:lpstr>Risks</vt:lpstr>
      <vt:lpstr>SCHEDULE   PROJECT TIMELINE Please refer to the Gantt chart ( Excel File ).       EXTERNAL DEPENDENCIES No known external dependencies needed.     ASSUMPTIONS Assumed each sprint will need 2 weeks and each activity within the sprint can be completed within that time frame. The project plan also assumes that 5 sprints will be enough to finish the project. </vt:lpstr>
      <vt:lpstr>Budget</vt:lpstr>
      <vt:lpstr>Software Requirements</vt:lpstr>
      <vt:lpstr>Scopes , Objectives and Benefits</vt:lpstr>
      <vt:lpstr>System Requirements</vt:lpstr>
      <vt:lpstr>Functional Requirements</vt:lpstr>
      <vt:lpstr>Non – Functional Requirements</vt:lpstr>
      <vt:lpstr>Non – Functional Requirements II</vt:lpstr>
      <vt:lpstr>Non – Functional Requirements III</vt:lpstr>
      <vt:lpstr>Interface Requirements</vt:lpstr>
      <vt:lpstr>Design &amp; Research</vt:lpstr>
      <vt:lpstr>Architecture</vt:lpstr>
      <vt:lpstr>Architecture II</vt:lpstr>
      <vt:lpstr>Assumptions </vt:lpstr>
      <vt:lpstr>Test Plan</vt:lpstr>
      <vt:lpstr>Plan</vt:lpstr>
      <vt:lpstr>Plan II</vt:lpstr>
      <vt:lpstr>SEPB ( Part B of The Project )</vt:lpstr>
      <vt:lpstr>SEPB - Plan</vt:lpstr>
      <vt:lpstr>Questions ?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</dc:title>
  <cp:lastModifiedBy>BERNARD JOSHUA RAJA RAJAN</cp:lastModifiedBy>
  <cp:revision>319</cp:revision>
  <dcterms:modified xsi:type="dcterms:W3CDTF">2022-06-28T18:32:15Z</dcterms:modified>
</cp:coreProperties>
</file>